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89" d="100"/>
          <a:sy n="89" d="100"/>
        </p:scale>
        <p:origin x="235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1/5/2016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1/5/2016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1/5/2016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1/5/2016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1/5/2016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1/5/2016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1/5/2016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1/5/2016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1/5/2016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1/5/2016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1/5/2016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1/5/2016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1/5/2016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1/5/2016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1/5/2016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1/5/2016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1/5/2016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1/5/2016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Petrarch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Father of Humanism</a:t>
            </a:r>
          </a:p>
        </p:txBody>
      </p:sp>
    </p:spTree>
    <p:extLst>
      <p:ext uri="{BB962C8B-B14F-4D97-AF65-F5344CB8AC3E}">
        <p14:creationId xmlns:p14="http://schemas.microsoft.com/office/powerpoint/2010/main" val="267129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Shakespearean Sonnet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14 lines</a:t>
            </a:r>
          </a:p>
          <a:p>
            <a:endParaRPr lang="en-US" dirty="0" smtClean="0"/>
          </a:p>
          <a:p>
            <a:r>
              <a:rPr lang="en-US" smtClean="0"/>
              <a:t>Three quatrains </a:t>
            </a:r>
            <a:r>
              <a:rPr lang="en-US" dirty="0" smtClean="0"/>
              <a:t>(</a:t>
            </a:r>
            <a:r>
              <a:rPr lang="en-US" smtClean="0"/>
              <a:t>first </a:t>
            </a:r>
            <a:r>
              <a:rPr lang="en-US" smtClean="0"/>
              <a:t>12 </a:t>
            </a:r>
            <a:r>
              <a:rPr lang="en-US" dirty="0" smtClean="0"/>
              <a:t>lines) rhyme </a:t>
            </a:r>
            <a:r>
              <a:rPr lang="en-US" i="1" dirty="0" err="1" smtClean="0"/>
              <a:t>abab</a:t>
            </a:r>
            <a:r>
              <a:rPr lang="en-US" i="1" dirty="0" smtClean="0"/>
              <a:t> </a:t>
            </a:r>
            <a:r>
              <a:rPr lang="en-US" i="1" dirty="0" err="1" smtClean="0"/>
              <a:t>cdcd</a:t>
            </a:r>
            <a:r>
              <a:rPr lang="en-US" i="1" dirty="0" smtClean="0"/>
              <a:t> </a:t>
            </a:r>
            <a:r>
              <a:rPr lang="en-US" i="1" dirty="0" err="1" smtClean="0"/>
              <a:t>efef</a:t>
            </a:r>
            <a:endParaRPr lang="en-US" i="1" dirty="0" smtClean="0"/>
          </a:p>
          <a:p>
            <a:endParaRPr lang="en-US" i="1" dirty="0" smtClean="0"/>
          </a:p>
          <a:p>
            <a:r>
              <a:rPr lang="en-US" dirty="0" smtClean="0"/>
              <a:t>Couplet (last 2 lines) rhymes </a:t>
            </a:r>
            <a:r>
              <a:rPr lang="en-US" i="1" dirty="0" err="1" smtClean="0"/>
              <a:t>gg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6332" y="2336873"/>
            <a:ext cx="3072568" cy="4102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74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your literature textbook…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about Shakespearean Sonnets on p. 740.</a:t>
            </a:r>
          </a:p>
          <a:p>
            <a:endParaRPr lang="en-US" dirty="0" smtClean="0"/>
          </a:p>
          <a:p>
            <a:r>
              <a:rPr lang="en-US" dirty="0" smtClean="0"/>
              <a:t>Read Sonnet 29 on p. 740.</a:t>
            </a:r>
          </a:p>
          <a:p>
            <a:endParaRPr lang="en-US" dirty="0" smtClean="0"/>
          </a:p>
          <a:p>
            <a:r>
              <a:rPr lang="en-US" dirty="0" smtClean="0"/>
              <a:t>Read Sonnet 116 p. 741.</a:t>
            </a:r>
          </a:p>
          <a:p>
            <a:endParaRPr lang="en-US" dirty="0"/>
          </a:p>
          <a:p>
            <a:r>
              <a:rPr lang="en-US" dirty="0" smtClean="0"/>
              <a:t>How do Shakespearean sonnets compare to Petrarchan sonnets?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13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Italian poet, 1304-1374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47056" y="2086769"/>
            <a:ext cx="2893704" cy="4542631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61868" y="2086769"/>
            <a:ext cx="4442573" cy="4542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28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Interest in Literature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4241727"/>
          </a:xfrm>
        </p:spPr>
        <p:txBody>
          <a:bodyPr>
            <a:normAutofit/>
          </a:bodyPr>
          <a:lstStyle/>
          <a:p>
            <a:r>
              <a:rPr lang="en-US" dirty="0" smtClean="0"/>
              <a:t>Petrarch </a:t>
            </a:r>
            <a:r>
              <a:rPr lang="en-US" dirty="0"/>
              <a:t>studied </a:t>
            </a:r>
            <a:r>
              <a:rPr lang="en-US" dirty="0" smtClean="0"/>
              <a:t>law. </a:t>
            </a:r>
          </a:p>
          <a:p>
            <a:r>
              <a:rPr lang="en-US" dirty="0" smtClean="0"/>
              <a:t>However</a:t>
            </a:r>
            <a:r>
              <a:rPr lang="en-US" dirty="0"/>
              <a:t>, his passion was for literature, particularly that of ancient Greece and Rome. </a:t>
            </a:r>
          </a:p>
          <a:p>
            <a:r>
              <a:rPr lang="en-US" dirty="0"/>
              <a:t>Petrarch became a cleric, </a:t>
            </a:r>
            <a:r>
              <a:rPr lang="en-US" dirty="0" smtClean="0"/>
              <a:t>which </a:t>
            </a:r>
            <a:r>
              <a:rPr lang="en-US" dirty="0"/>
              <a:t>supported him as he pursued his interest in ancient literature. </a:t>
            </a:r>
            <a:endParaRPr lang="en-US" dirty="0" smtClean="0"/>
          </a:p>
          <a:p>
            <a:r>
              <a:rPr lang="en-US" dirty="0" smtClean="0"/>
              <a:t>Traveling </a:t>
            </a:r>
            <a:r>
              <a:rPr lang="en-US" dirty="0"/>
              <a:t>as a diplomatic envoy for the Church, he was also able to search for forgotten classical texts. </a:t>
            </a:r>
            <a:endParaRPr lang="en-US" dirty="0" smtClean="0"/>
          </a:p>
          <a:p>
            <a:r>
              <a:rPr lang="en-US" dirty="0" smtClean="0"/>
              <a:t>Throughout </a:t>
            </a:r>
            <a:r>
              <a:rPr lang="en-US" dirty="0"/>
              <a:t>his lifetime, Petrarch amassed an impressive collection of such texts, which he later bequeathed to Venice in exchange for a house, refuge from the plague.</a:t>
            </a:r>
          </a:p>
        </p:txBody>
      </p:sp>
    </p:spTree>
    <p:extLst>
      <p:ext uri="{BB962C8B-B14F-4D97-AF65-F5344CB8AC3E}">
        <p14:creationId xmlns:p14="http://schemas.microsoft.com/office/powerpoint/2010/main" val="137703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Petrarch learned more about the classical period, he began to venerate that era and rail against the limitations of his own time.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Though </a:t>
            </a:r>
            <a:r>
              <a:rPr lang="en-US" dirty="0"/>
              <a:t>he felt that he lived "amid varied and confusing storms," Petrarch believed that humanity could once more reach the heights of past accomplishments.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doctrine he espoused became known as </a:t>
            </a:r>
            <a:r>
              <a:rPr lang="en-US" u="sng" dirty="0" smtClean="0"/>
              <a:t>Humanism</a:t>
            </a:r>
            <a:r>
              <a:rPr lang="en-US" dirty="0"/>
              <a:t>, and formed a bridge from the Middle Ages to the Renaissance.</a:t>
            </a:r>
          </a:p>
        </p:txBody>
      </p:sp>
    </p:spTree>
    <p:extLst>
      <p:ext uri="{BB962C8B-B14F-4D97-AF65-F5344CB8AC3E}">
        <p14:creationId xmlns:p14="http://schemas.microsoft.com/office/powerpoint/2010/main" val="181190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your literature textbook…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about Petrarch on p. 728.</a:t>
            </a:r>
          </a:p>
          <a:p>
            <a:endParaRPr lang="en-US" dirty="0" smtClean="0"/>
          </a:p>
          <a:p>
            <a:r>
              <a:rPr lang="en-US" dirty="0" smtClean="0"/>
              <a:t>Read all of p. 729.</a:t>
            </a:r>
          </a:p>
          <a:p>
            <a:endParaRPr lang="en-US" dirty="0" smtClean="0"/>
          </a:p>
          <a:p>
            <a:r>
              <a:rPr lang="en-US" dirty="0" smtClean="0"/>
              <a:t>Read all of p. 730.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2208213"/>
            <a:ext cx="3549907" cy="433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03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Petrarchan Sonnet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14 lines</a:t>
            </a:r>
          </a:p>
          <a:p>
            <a:endParaRPr lang="en-US" dirty="0" smtClean="0"/>
          </a:p>
          <a:p>
            <a:r>
              <a:rPr lang="en-US" dirty="0" smtClean="0"/>
              <a:t>Octave (first 8 lines) rhymes </a:t>
            </a:r>
            <a:r>
              <a:rPr lang="en-US" i="1" dirty="0" err="1" smtClean="0"/>
              <a:t>abba</a:t>
            </a:r>
            <a:r>
              <a:rPr lang="en-US" dirty="0" smtClean="0"/>
              <a:t> </a:t>
            </a:r>
            <a:r>
              <a:rPr lang="en-US" i="1" dirty="0" err="1" smtClean="0"/>
              <a:t>abba</a:t>
            </a:r>
            <a:endParaRPr lang="en-US" i="1" dirty="0" smtClean="0"/>
          </a:p>
          <a:p>
            <a:endParaRPr lang="en-US" i="1" dirty="0" smtClean="0"/>
          </a:p>
          <a:p>
            <a:r>
              <a:rPr lang="en-US" dirty="0" smtClean="0"/>
              <a:t>Sestet (last 6 lines) rhymes </a:t>
            </a:r>
            <a:r>
              <a:rPr lang="en-US" i="1" dirty="0" err="1" smtClean="0"/>
              <a:t>cdecde</a:t>
            </a:r>
            <a:r>
              <a:rPr lang="en-US" dirty="0" smtClean="0"/>
              <a:t> OR </a:t>
            </a:r>
            <a:r>
              <a:rPr lang="en-US" i="1" dirty="0" err="1" smtClean="0"/>
              <a:t>cdcdcd</a:t>
            </a:r>
            <a:r>
              <a:rPr lang="en-US" dirty="0" smtClean="0"/>
              <a:t> OR </a:t>
            </a:r>
            <a:r>
              <a:rPr lang="en-US" i="1" dirty="0" err="1" smtClean="0"/>
              <a:t>cdedce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11123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your literature textbook…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</a:t>
            </a:r>
            <a:r>
              <a:rPr lang="en-US" i="1" dirty="0" smtClean="0"/>
              <a:t>Laura</a:t>
            </a:r>
            <a:r>
              <a:rPr lang="en-US" dirty="0" smtClean="0"/>
              <a:t> on p. 731.</a:t>
            </a:r>
          </a:p>
          <a:p>
            <a:endParaRPr lang="en-US" dirty="0" smtClean="0"/>
          </a:p>
          <a:p>
            <a:r>
              <a:rPr lang="en-US" dirty="0" smtClean="0"/>
              <a:t>Determine which lines form the octave.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Check the rhyme scheme.</a:t>
            </a:r>
          </a:p>
          <a:p>
            <a:endParaRPr lang="en-US" dirty="0" smtClean="0"/>
          </a:p>
          <a:p>
            <a:r>
              <a:rPr lang="en-US" dirty="0" smtClean="0"/>
              <a:t>Determine which lines form the sestet.  </a:t>
            </a:r>
          </a:p>
          <a:p>
            <a:pPr marL="0" indent="0">
              <a:buNone/>
            </a:pPr>
            <a:r>
              <a:rPr lang="en-US" dirty="0" smtClean="0"/>
              <a:t>   Which rhyme scheme is used?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9682" y="2108200"/>
            <a:ext cx="33528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04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your literature textbook…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Read </a:t>
            </a:r>
            <a:r>
              <a:rPr lang="en-US" i="1" dirty="0" smtClean="0"/>
              <a:t>The White Doe </a:t>
            </a:r>
            <a:r>
              <a:rPr lang="en-US" dirty="0" smtClean="0"/>
              <a:t>on p. 732.</a:t>
            </a:r>
          </a:p>
          <a:p>
            <a:endParaRPr lang="en-US" dirty="0" smtClean="0"/>
          </a:p>
          <a:p>
            <a:r>
              <a:rPr lang="en-US" dirty="0" smtClean="0"/>
              <a:t>Determine which lines form the octave.  Check the rhyme scheme.</a:t>
            </a:r>
          </a:p>
          <a:p>
            <a:endParaRPr lang="en-US" dirty="0" smtClean="0"/>
          </a:p>
          <a:p>
            <a:r>
              <a:rPr lang="en-US" dirty="0" smtClean="0"/>
              <a:t>Determine which lines form the sestet.  Which rhyme scheme is used?</a:t>
            </a:r>
          </a:p>
          <a:p>
            <a:endParaRPr lang="en-US" dirty="0"/>
          </a:p>
          <a:p>
            <a:r>
              <a:rPr lang="en-US" dirty="0" smtClean="0"/>
              <a:t>Remember Allegory (think </a:t>
            </a:r>
            <a:r>
              <a:rPr lang="en-US" i="1" dirty="0" smtClean="0"/>
              <a:t>Inferno</a:t>
            </a:r>
            <a:r>
              <a:rPr lang="en-US" dirty="0" smtClean="0"/>
              <a:t>).  What do each of the following symbolize?</a:t>
            </a:r>
            <a:r>
              <a:rPr lang="en-US" dirty="0"/>
              <a:t> </a:t>
            </a:r>
            <a:r>
              <a:rPr lang="en-US" dirty="0" smtClean="0"/>
              <a:t>  the doe, the sign worn by the doe, the stream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1325" y="753078"/>
            <a:ext cx="2114550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89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your literature textbook…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Read </a:t>
            </a:r>
            <a:r>
              <a:rPr lang="en-US" i="1" dirty="0" smtClean="0"/>
              <a:t>Spring </a:t>
            </a:r>
            <a:r>
              <a:rPr lang="en-US" dirty="0" smtClean="0"/>
              <a:t>on p. 733.</a:t>
            </a:r>
          </a:p>
          <a:p>
            <a:endParaRPr lang="en-US" dirty="0" smtClean="0"/>
          </a:p>
          <a:p>
            <a:r>
              <a:rPr lang="en-US" dirty="0" smtClean="0"/>
              <a:t>Determine which lines form the octave.  Check the rhyme scheme.</a:t>
            </a:r>
          </a:p>
          <a:p>
            <a:endParaRPr lang="en-US" dirty="0" smtClean="0"/>
          </a:p>
          <a:p>
            <a:r>
              <a:rPr lang="en-US" dirty="0" smtClean="0"/>
              <a:t>Determine which lines form the sestet.  Which rhyme scheme is used?</a:t>
            </a:r>
          </a:p>
          <a:p>
            <a:endParaRPr lang="en-US" dirty="0"/>
          </a:p>
          <a:p>
            <a:r>
              <a:rPr lang="en-US" dirty="0" smtClean="0"/>
              <a:t>How does this poem show Petrarch’s interest in the Classical era and Humanism?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6750" y="1285420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99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74</TotalTime>
  <Words>441</Words>
  <Application>Microsoft Office PowerPoint</Application>
  <PresentationFormat>Widescreen</PresentationFormat>
  <Paragraphs>65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Trebuchet MS</vt:lpstr>
      <vt:lpstr>Berlin</vt:lpstr>
      <vt:lpstr>Petrarch </vt:lpstr>
      <vt:lpstr>Italian poet, 1304-1374</vt:lpstr>
      <vt:lpstr>Early Interest in Literature</vt:lpstr>
      <vt:lpstr>Humanism</vt:lpstr>
      <vt:lpstr>In your literature textbook…</vt:lpstr>
      <vt:lpstr>Petrarchan Sonnet</vt:lpstr>
      <vt:lpstr>In your literature textbook…</vt:lpstr>
      <vt:lpstr>In your literature textbook…</vt:lpstr>
      <vt:lpstr>In your literature textbook…</vt:lpstr>
      <vt:lpstr>Shakespearean Sonnet</vt:lpstr>
      <vt:lpstr>In your literature textbook…</vt:lpstr>
    </vt:vector>
  </TitlesOfParts>
  <Company>Cobb County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Petrarch</dc:title>
  <dc:creator>Stephanie Tatum</dc:creator>
  <cp:lastModifiedBy>Stephanie Tatum</cp:lastModifiedBy>
  <cp:revision>5</cp:revision>
  <dcterms:created xsi:type="dcterms:W3CDTF">2016-01-04T21:14:41Z</dcterms:created>
  <dcterms:modified xsi:type="dcterms:W3CDTF">2016-01-05T19:59:58Z</dcterms:modified>
</cp:coreProperties>
</file>