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65" r:id="rId3"/>
    <p:sldId id="268" r:id="rId4"/>
    <p:sldId id="270" r:id="rId5"/>
    <p:sldId id="271" r:id="rId6"/>
    <p:sldId id="272" r:id="rId7"/>
    <p:sldId id="273" r:id="rId8"/>
    <p:sldId id="257" r:id="rId9"/>
    <p:sldId id="258" r:id="rId10"/>
    <p:sldId id="259" r:id="rId11"/>
    <p:sldId id="260" r:id="rId12"/>
    <p:sldId id="261" r:id="rId13"/>
    <p:sldId id="262" r:id="rId14"/>
    <p:sldId id="263"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9" d="100"/>
          <a:sy n="59" d="100"/>
        </p:scale>
        <p:origin x="84" y="15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B66360-CC1C-4D50-9C03-772EE5BBDCD7}" type="datetimeFigureOut">
              <a:rPr lang="en-US" smtClean="0"/>
              <a:t>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5CD563-4FB5-4F8B-969C-1344CE34019E}" type="slidenum">
              <a:rPr lang="en-US" smtClean="0"/>
              <a:t>‹#›</a:t>
            </a:fld>
            <a:endParaRPr lang="en-US"/>
          </a:p>
        </p:txBody>
      </p:sp>
    </p:spTree>
    <p:extLst>
      <p:ext uri="{BB962C8B-B14F-4D97-AF65-F5344CB8AC3E}">
        <p14:creationId xmlns:p14="http://schemas.microsoft.com/office/powerpoint/2010/main" val="2317903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txBox="1">
            <a:spLocks noGrp="1" noRot="1" noChangeAspect="1" noChangeArrowheads="1"/>
          </p:cNvSpPr>
          <p:nvPr>
            <p:ph type="sldImg"/>
          </p:nvPr>
        </p:nvSpPr>
        <p:spPr bwMode="auto">
          <a:xfrm>
            <a:off x="-17000538" y="-11796713"/>
            <a:ext cx="22199601" cy="124888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Grp="1" noChangeArrowheads="1"/>
          </p:cNvSpPr>
          <p:nvPr>
            <p:ph type="body" idx="1"/>
          </p:nvPr>
        </p:nvSpPr>
        <p:spPr bwMode="auto">
          <a:xfrm>
            <a:off x="685800" y="4343400"/>
            <a:ext cx="5481638" cy="41100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24524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665663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19943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604131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txBox="1">
            <a:spLocks noGrp="1" noRot="1" noChangeAspect="1" noChangeArrowheads="1"/>
          </p:cNvSpPr>
          <p:nvPr>
            <p:ph type="sldImg"/>
          </p:nvPr>
        </p:nvSpPr>
        <p:spPr bwMode="auto">
          <a:xfrm>
            <a:off x="-17002125" y="-11796713"/>
            <a:ext cx="22204363" cy="124904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Grp="1" noChangeArrowheads="1"/>
          </p:cNvSpPr>
          <p:nvPr>
            <p:ph type="body" idx="1"/>
          </p:nvPr>
        </p:nvSpPr>
        <p:spPr bwMode="auto">
          <a:xfrm>
            <a:off x="685800" y="4343400"/>
            <a:ext cx="5483225" cy="41116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56054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656302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193461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973222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1/6/2016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1/6/2016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3243" y="1449147"/>
            <a:ext cx="9928758" cy="2971051"/>
          </a:xfrm>
        </p:spPr>
        <p:txBody>
          <a:bodyPr/>
          <a:lstStyle/>
          <a:p>
            <a:r>
              <a:rPr lang="en-US" dirty="0" err="1" smtClean="0"/>
              <a:t>Niccolo</a:t>
            </a:r>
            <a:r>
              <a:rPr lang="en-US" dirty="0" smtClean="0"/>
              <a:t> Machiavelli</a:t>
            </a:r>
            <a:endParaRPr lang="en-US" dirty="0"/>
          </a:p>
        </p:txBody>
      </p:sp>
      <p:sp>
        <p:nvSpPr>
          <p:cNvPr id="3" name="Subtitle 2"/>
          <p:cNvSpPr>
            <a:spLocks noGrp="1"/>
          </p:cNvSpPr>
          <p:nvPr>
            <p:ph type="subTitle" idx="1"/>
          </p:nvPr>
        </p:nvSpPr>
        <p:spPr>
          <a:xfrm>
            <a:off x="3118757" y="5280847"/>
            <a:ext cx="8263244" cy="434974"/>
          </a:xfrm>
        </p:spPr>
        <p:txBody>
          <a:bodyPr>
            <a:noAutofit/>
          </a:bodyPr>
          <a:lstStyle/>
          <a:p>
            <a:r>
              <a:rPr lang="en-US" sz="3200" i="1" dirty="0" smtClean="0"/>
              <a:t>The Prince</a:t>
            </a:r>
            <a:endParaRPr lang="en-US" sz="3200" i="1" dirty="0"/>
          </a:p>
        </p:txBody>
      </p:sp>
    </p:spTree>
    <p:extLst>
      <p:ext uri="{BB962C8B-B14F-4D97-AF65-F5344CB8AC3E}">
        <p14:creationId xmlns:p14="http://schemas.microsoft.com/office/powerpoint/2010/main" val="1973971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553201" y="-2089150"/>
            <a:ext cx="3109913" cy="1435100"/>
          </a:xfrm>
          <a:ln/>
        </p:spPr>
        <p:txBody>
          <a:bodyPr/>
          <a:lstStyle/>
          <a:p>
            <a:endParaRPr lang="en-US"/>
          </a:p>
        </p:txBody>
      </p:sp>
      <p:sp>
        <p:nvSpPr>
          <p:cNvPr id="11266" name="Rectangle 2"/>
          <p:cNvSpPr>
            <a:spLocks noGrp="1" noChangeArrowheads="1"/>
          </p:cNvSpPr>
          <p:nvPr>
            <p:ph type="body" idx="1"/>
          </p:nvPr>
        </p:nvSpPr>
        <p:spPr>
          <a:xfrm>
            <a:off x="3009901" y="339952"/>
            <a:ext cx="4114800" cy="5668962"/>
          </a:xfrm>
          <a:ln/>
        </p:spPr>
        <p:txBody>
          <a:bodyPr/>
          <a:lstStyle/>
          <a:p>
            <a:pPr marL="336550" indent="-336550">
              <a:buFont typeface="Arial" panose="020B0604020202020204" pitchFamily="34"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altLang="en-US" sz="2800" b="1" dirty="0"/>
              <a:t>“By no means can a prudent ruler keep his word….</a:t>
            </a:r>
            <a:r>
              <a:rPr lang="en-US" altLang="en-US" sz="2800" dirty="0"/>
              <a:t>If all men were good it would be all right to keep promises, but because they are bad and do not keep promises to you, you likewise do not have to keep promises to them.”</a:t>
            </a:r>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1950" y="529999"/>
            <a:ext cx="4022725" cy="59896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446907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body"/>
          </p:nvPr>
        </p:nvSpPr>
        <p:spPr>
          <a:xfrm>
            <a:off x="1981200" y="4846638"/>
            <a:ext cx="9546771" cy="1733775"/>
          </a:xfrm>
          <a:ln/>
        </p:spPr>
        <p:txBody>
          <a:bodyPr anchor="t"/>
          <a:lstStyle/>
          <a:p>
            <a:pPr>
              <a:spcBef>
                <a:spcPts val="700"/>
              </a:spcBef>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altLang="en-US" sz="2400" dirty="0"/>
              <a:t>“It is better to be feared than loved…When it is impossible to be both feared and loved, choose to be feared.  Men’s affections are very changeable, but fear and terror keeps people loyal and subservient.”</a:t>
            </a: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4475" y="182564"/>
            <a:ext cx="8137525" cy="4664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5458604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7285039" y="884239"/>
            <a:ext cx="2835275" cy="524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9pPr>
          </a:lstStyle>
          <a:p>
            <a:pPr>
              <a:spcBef>
                <a:spcPts val="800"/>
              </a:spcBef>
            </a:pPr>
            <a:r>
              <a:rPr lang="en-US" altLang="en-US" sz="2600" dirty="0">
                <a:solidFill>
                  <a:schemeClr val="tx1"/>
                </a:solidFill>
              </a:rPr>
              <a:t>“A prince must take great care that nothing goes out of his mouth which is not full of seeming merciful, faithful, humane, sincere and religious….Everybody sees what you appear to be, few really know who you are...”</a:t>
            </a: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3275" y="430213"/>
            <a:ext cx="4846638" cy="58785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719310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9113838" y="-4046538"/>
            <a:ext cx="1096962" cy="4116388"/>
          </a:xfrm>
          <a:ln/>
        </p:spPr>
        <p:txBody>
          <a:bodyPr/>
          <a:lstStyle/>
          <a:p>
            <a:endParaRPr lang="en-US"/>
          </a:p>
        </p:txBody>
      </p:sp>
      <p:sp>
        <p:nvSpPr>
          <p:cNvPr id="14338" name="Rectangle 2"/>
          <p:cNvSpPr>
            <a:spLocks noGrp="1" noChangeArrowheads="1"/>
          </p:cNvSpPr>
          <p:nvPr>
            <p:ph type="body" idx="1"/>
          </p:nvPr>
        </p:nvSpPr>
        <p:spPr>
          <a:xfrm>
            <a:off x="3006953" y="-163286"/>
            <a:ext cx="4022725" cy="4908208"/>
          </a:xfrm>
          <a:ln/>
        </p:spPr>
        <p:txBody>
          <a:bodyPr>
            <a:normAutofit fontScale="92500" lnSpcReduction="20000"/>
          </a:bodyPr>
          <a:lstStyle/>
          <a:p>
            <a:pPr marL="336550" indent="-336550" algn="just">
              <a:buFont typeface="Arial" panose="020B0604020202020204" pitchFamily="34"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altLang="en-US" sz="2800" b="1" dirty="0"/>
              <a:t>“You must know then, that there are two methods of fighting, the one by law, the other by force.  </a:t>
            </a:r>
            <a:endParaRPr lang="en-US" altLang="en-US" sz="2800" b="1" dirty="0" smtClean="0"/>
          </a:p>
          <a:p>
            <a:pPr marL="336550" indent="-336550" algn="just">
              <a:buFont typeface="Arial" panose="020B0604020202020204" pitchFamily="34"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altLang="en-US" sz="2800" b="1" dirty="0"/>
          </a:p>
          <a:p>
            <a:pPr marL="336550" indent="-336550" algn="just">
              <a:buFont typeface="Arial" panose="020B0604020202020204" pitchFamily="34"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altLang="en-US" sz="2800" dirty="0" smtClean="0"/>
              <a:t>The </a:t>
            </a:r>
            <a:r>
              <a:rPr lang="en-US" altLang="en-US" sz="2800" dirty="0"/>
              <a:t>first method is that of men, the second of beasts; but as the first method is often insufficient, one must have recourse to the second.” </a:t>
            </a:r>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5958" y="457199"/>
            <a:ext cx="4203700" cy="61261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22901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1981200" y="215901"/>
            <a:ext cx="2286000" cy="1624013"/>
          </a:xfrm>
          <a:ln/>
        </p:spPr>
        <p:txBody>
          <a:bodyPr/>
          <a:lstStyle/>
          <a:p>
            <a:endParaRPr lang="en-US"/>
          </a:p>
        </p:txBody>
      </p:sp>
      <p:sp>
        <p:nvSpPr>
          <p:cNvPr id="15362" name="Rectangle 2"/>
          <p:cNvSpPr>
            <a:spLocks noGrp="1" noChangeArrowheads="1"/>
          </p:cNvSpPr>
          <p:nvPr>
            <p:ph type="body" idx="1"/>
          </p:nvPr>
        </p:nvSpPr>
        <p:spPr>
          <a:xfrm>
            <a:off x="6599239" y="215901"/>
            <a:ext cx="4022725" cy="5817282"/>
          </a:xfrm>
          <a:ln/>
        </p:spPr>
        <p:txBody>
          <a:bodyPr>
            <a:normAutofit/>
          </a:bodyPr>
          <a:lstStyle/>
          <a:p>
            <a:pPr marL="336550" indent="-336550">
              <a:buFont typeface="Arial" panose="020B0604020202020204" pitchFamily="34"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altLang="en-US" sz="2600" b="1" dirty="0"/>
              <a:t>“…every prince must desire to be considered merciful and not cruel.  </a:t>
            </a:r>
            <a:r>
              <a:rPr lang="en-US" altLang="en-US" sz="2600" dirty="0"/>
              <a:t>He must however, take care not to misuse this mercifulness.  Cesare Borgia was considered cruel, but his cruelty brought order to Romagna, united it and reduced it to peace.”</a:t>
            </a: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8338" y="274639"/>
            <a:ext cx="4341812" cy="6035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021558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7832726" y="-2179638"/>
            <a:ext cx="2378075" cy="1435100"/>
          </a:xfrm>
          <a:ln/>
        </p:spPr>
        <p:txBody>
          <a:bodyPr/>
          <a:lstStyle/>
          <a:p>
            <a:endParaRPr lang="en-US"/>
          </a:p>
        </p:txBody>
      </p:sp>
      <p:sp>
        <p:nvSpPr>
          <p:cNvPr id="16386" name="Rectangle 2"/>
          <p:cNvSpPr>
            <a:spLocks noGrp="1" noChangeArrowheads="1"/>
          </p:cNvSpPr>
          <p:nvPr>
            <p:ph type="body" idx="1"/>
          </p:nvPr>
        </p:nvSpPr>
        <p:spPr>
          <a:xfrm>
            <a:off x="3137582" y="130175"/>
            <a:ext cx="8321675" cy="1747611"/>
          </a:xfrm>
          <a:ln/>
        </p:spPr>
        <p:txBody>
          <a:bodyPr>
            <a:normAutofit fontScale="92500"/>
          </a:bodyPr>
          <a:lstStyle/>
          <a:p>
            <a:pPr marL="339725" indent="-336550">
              <a:buClrTx/>
              <a:buNone/>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b="1" dirty="0"/>
              <a:t> “</a:t>
            </a:r>
            <a:r>
              <a:rPr lang="en-US" altLang="en-US" sz="2800" b="1" dirty="0"/>
              <a:t>Let a prince therefore aim at conquering and maintaining the state, and the means will always be judged honorably and praised by everyone in so far as</a:t>
            </a:r>
            <a:r>
              <a:rPr lang="en-US" altLang="en-US" sz="2800" b="1" i="1" dirty="0"/>
              <a:t> the end justifies the means.”</a:t>
            </a:r>
            <a:r>
              <a:rPr lang="en-US" altLang="en-US" sz="2800" b="1" dirty="0"/>
              <a:t> </a:t>
            </a:r>
          </a:p>
        </p:txBody>
      </p:sp>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4294" y="2602140"/>
            <a:ext cx="7954963" cy="2955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44404740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20040"/>
            <a:ext cx="7239000" cy="1143000"/>
          </a:xfrm>
        </p:spPr>
        <p:txBody>
          <a:bodyPr/>
          <a:lstStyle/>
          <a:p>
            <a:pPr>
              <a:defRPr/>
            </a:pPr>
            <a:r>
              <a:rPr lang="en-US" dirty="0" smtClean="0"/>
              <a:t>13</a:t>
            </a:r>
            <a:r>
              <a:rPr lang="en-US" baseline="30000" dirty="0" smtClean="0"/>
              <a:t>th</a:t>
            </a:r>
            <a:r>
              <a:rPr lang="en-US" dirty="0" smtClean="0"/>
              <a:t> Century Florence</a:t>
            </a:r>
            <a:endParaRPr lang="en-US" dirty="0"/>
          </a:p>
        </p:txBody>
      </p:sp>
      <p:sp>
        <p:nvSpPr>
          <p:cNvPr id="3" name="Content Placeholder 2"/>
          <p:cNvSpPr>
            <a:spLocks noGrp="1"/>
          </p:cNvSpPr>
          <p:nvPr>
            <p:ph idx="1"/>
          </p:nvPr>
        </p:nvSpPr>
        <p:spPr>
          <a:xfrm>
            <a:off x="1661840" y="2222285"/>
            <a:ext cx="6610788" cy="3636511"/>
          </a:xfrm>
        </p:spPr>
        <p:txBody>
          <a:bodyPr>
            <a:normAutofit/>
          </a:bodyPr>
          <a:lstStyle/>
          <a:p>
            <a:pPr marL="274320" indent="-274320">
              <a:spcAft>
                <a:spcPts val="0"/>
              </a:spcAft>
              <a:buFont typeface="Wingdings 2"/>
              <a:buChar char=""/>
              <a:defRPr/>
            </a:pPr>
            <a:r>
              <a:rPr lang="en-US" sz="2400" dirty="0" smtClean="0"/>
              <a:t>Italy </a:t>
            </a:r>
            <a:r>
              <a:rPr lang="en-US" sz="2400" dirty="0" smtClean="0"/>
              <a:t>divided into city states, not united nation</a:t>
            </a:r>
          </a:p>
          <a:p>
            <a:pPr marL="521208" lvl="1">
              <a:spcAft>
                <a:spcPts val="0"/>
              </a:spcAft>
              <a:buClr>
                <a:schemeClr val="accent4"/>
              </a:buClr>
              <a:buFont typeface="Wingdings 2"/>
              <a:buChar char=""/>
              <a:defRPr/>
            </a:pPr>
            <a:r>
              <a:rPr lang="en-US" sz="2000" dirty="0" smtClean="0">
                <a:solidFill>
                  <a:schemeClr val="tx1">
                    <a:tint val="85000"/>
                  </a:schemeClr>
                </a:solidFill>
              </a:rPr>
              <a:t>Unlike feudal Europe, northern Italy dominated by cities which became major trading and economic centers</a:t>
            </a:r>
          </a:p>
          <a:p>
            <a:pPr marL="274320" indent="-274320">
              <a:spcAft>
                <a:spcPts val="0"/>
              </a:spcAft>
              <a:buFont typeface="Wingdings 2"/>
              <a:buChar char=""/>
              <a:defRPr/>
            </a:pPr>
            <a:r>
              <a:rPr lang="en-US" sz="2400" dirty="0" smtClean="0"/>
              <a:t>Battle </a:t>
            </a:r>
            <a:r>
              <a:rPr lang="en-US" sz="2400" dirty="0" smtClean="0"/>
              <a:t>between states for power, constant changing of gov’ts, </a:t>
            </a:r>
            <a:r>
              <a:rPr lang="en-US" sz="2400" dirty="0" smtClean="0"/>
              <a:t>leaders</a:t>
            </a:r>
          </a:p>
          <a:p>
            <a:pPr marL="0" indent="0">
              <a:spcAft>
                <a:spcPts val="0"/>
              </a:spcAft>
              <a:buNone/>
              <a:defRPr/>
            </a:pP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2628" y="2203577"/>
            <a:ext cx="3654034" cy="3673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4878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20040"/>
            <a:ext cx="7239000" cy="1143000"/>
          </a:xfrm>
        </p:spPr>
        <p:txBody>
          <a:bodyPr/>
          <a:lstStyle/>
          <a:p>
            <a:pPr>
              <a:defRPr/>
            </a:pPr>
            <a:r>
              <a:rPr lang="en-US" dirty="0" smtClean="0"/>
              <a:t>Machiavelli (1469-1527)</a:t>
            </a:r>
            <a:endParaRPr lang="en-US" dirty="0"/>
          </a:p>
        </p:txBody>
      </p:sp>
      <p:sp>
        <p:nvSpPr>
          <p:cNvPr id="10243" name="Content Placeholder 2"/>
          <p:cNvSpPr>
            <a:spLocks noGrp="1"/>
          </p:cNvSpPr>
          <p:nvPr>
            <p:ph idx="1"/>
          </p:nvPr>
        </p:nvSpPr>
        <p:spPr>
          <a:xfrm>
            <a:off x="1861456" y="2222287"/>
            <a:ext cx="9805743" cy="4325470"/>
          </a:xfrm>
        </p:spPr>
        <p:txBody>
          <a:bodyPr>
            <a:normAutofit/>
          </a:bodyPr>
          <a:lstStyle/>
          <a:p>
            <a:r>
              <a:rPr lang="en-US" altLang="en-US" sz="2400" dirty="0" smtClean="0"/>
              <a:t>Machiavelli raised in Florence</a:t>
            </a:r>
          </a:p>
          <a:p>
            <a:pPr lvl="1"/>
            <a:r>
              <a:rPr lang="en-US" altLang="en-US" sz="2000" dirty="0" smtClean="0"/>
              <a:t>Born at a time when there was continual struggle for power between city states, church</a:t>
            </a:r>
          </a:p>
          <a:p>
            <a:r>
              <a:rPr lang="en-US" altLang="en-US" sz="2400" dirty="0" smtClean="0"/>
              <a:t>At </a:t>
            </a:r>
            <a:r>
              <a:rPr lang="en-US" altLang="en-US" sz="2400" dirty="0" smtClean="0"/>
              <a:t>age 29, elected to office in Florence</a:t>
            </a:r>
          </a:p>
          <a:p>
            <a:pPr lvl="1"/>
            <a:r>
              <a:rPr lang="en-US" altLang="en-US" sz="2000" dirty="0" smtClean="0"/>
              <a:t>Part of a diplomatic council in charge of negotiation and military affairs</a:t>
            </a:r>
          </a:p>
          <a:p>
            <a:pPr marL="274320" indent="-274320">
              <a:spcAft>
                <a:spcPts val="0"/>
              </a:spcAft>
              <a:buFont typeface="Wingdings 2"/>
              <a:buChar char=""/>
              <a:defRPr/>
            </a:pPr>
            <a:r>
              <a:rPr lang="en-US" sz="2400" dirty="0"/>
              <a:t>Between 1503-1506, in charge of Florence’s militia</a:t>
            </a:r>
          </a:p>
          <a:p>
            <a:pPr marL="274320" indent="-274320">
              <a:spcAft>
                <a:spcPts val="0"/>
              </a:spcAft>
              <a:buFont typeface="Wingdings 2"/>
              <a:buChar char=""/>
              <a:defRPr/>
            </a:pPr>
            <a:r>
              <a:rPr lang="en-US" sz="2400" dirty="0" smtClean="0"/>
              <a:t>In </a:t>
            </a:r>
            <a:r>
              <a:rPr lang="en-US" sz="2400" dirty="0"/>
              <a:t>August, 1512 the Medici take control of Florence</a:t>
            </a:r>
          </a:p>
          <a:p>
            <a:pPr marL="274320" indent="-274320">
              <a:spcAft>
                <a:spcPts val="0"/>
              </a:spcAft>
              <a:buFont typeface="Wingdings 2"/>
              <a:buChar char=""/>
              <a:defRPr/>
            </a:pPr>
            <a:r>
              <a:rPr lang="en-US" sz="2400" dirty="0" smtClean="0"/>
              <a:t>Machiavelli </a:t>
            </a:r>
            <a:r>
              <a:rPr lang="en-US" sz="2400" dirty="0"/>
              <a:t>arrested and tortured, but is eventually allowed to go free and into </a:t>
            </a:r>
            <a:r>
              <a:rPr lang="en-US" sz="2400" dirty="0" smtClean="0"/>
              <a:t>exile where </a:t>
            </a:r>
            <a:r>
              <a:rPr lang="en-US" sz="2400" dirty="0" smtClean="0">
                <a:solidFill>
                  <a:schemeClr val="tx1">
                    <a:tint val="85000"/>
                  </a:schemeClr>
                </a:solidFill>
              </a:rPr>
              <a:t>he </a:t>
            </a:r>
            <a:r>
              <a:rPr lang="en-US" sz="2400" dirty="0">
                <a:solidFill>
                  <a:schemeClr val="tx1">
                    <a:tint val="85000"/>
                  </a:schemeClr>
                </a:solidFill>
              </a:rPr>
              <a:t>writes </a:t>
            </a:r>
            <a:r>
              <a:rPr lang="en-US" sz="2400" i="1" dirty="0">
                <a:solidFill>
                  <a:schemeClr val="tx1">
                    <a:tint val="85000"/>
                  </a:schemeClr>
                </a:solidFill>
              </a:rPr>
              <a:t>The </a:t>
            </a:r>
            <a:r>
              <a:rPr lang="en-US" sz="2400" i="1" dirty="0" smtClean="0">
                <a:solidFill>
                  <a:schemeClr val="tx1">
                    <a:tint val="85000"/>
                  </a:schemeClr>
                </a:solidFill>
              </a:rPr>
              <a:t>Prince</a:t>
            </a:r>
            <a:r>
              <a:rPr lang="en-US" sz="2400" dirty="0" smtClean="0">
                <a:solidFill>
                  <a:schemeClr val="tx1">
                    <a:tint val="85000"/>
                  </a:schemeClr>
                </a:solidFill>
              </a:rPr>
              <a:t>.</a:t>
            </a:r>
            <a:endParaRPr lang="en-US" sz="2400" dirty="0">
              <a:solidFill>
                <a:schemeClr val="tx1">
                  <a:tint val="85000"/>
                </a:schemeClr>
              </a:solidFill>
            </a:endParaRPr>
          </a:p>
          <a:p>
            <a:endParaRPr lang="en-US" altLang="en-US" dirty="0" smtClean="0"/>
          </a:p>
        </p:txBody>
      </p:sp>
    </p:spTree>
    <p:extLst>
      <p:ext uri="{BB962C8B-B14F-4D97-AF65-F5344CB8AC3E}">
        <p14:creationId xmlns:p14="http://schemas.microsoft.com/office/powerpoint/2010/main" val="2105341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20040"/>
            <a:ext cx="7239000" cy="1143000"/>
          </a:xfrm>
        </p:spPr>
        <p:txBody>
          <a:bodyPr/>
          <a:lstStyle/>
          <a:p>
            <a:pPr>
              <a:defRPr/>
            </a:pPr>
            <a:r>
              <a:rPr lang="en-US" i="1" dirty="0" smtClean="0"/>
              <a:t>The Prince</a:t>
            </a:r>
            <a:endParaRPr lang="en-US" i="1" dirty="0"/>
          </a:p>
        </p:txBody>
      </p:sp>
      <p:sp>
        <p:nvSpPr>
          <p:cNvPr id="12291" name="Content Placeholder 2"/>
          <p:cNvSpPr>
            <a:spLocks noGrp="1"/>
          </p:cNvSpPr>
          <p:nvPr>
            <p:ph idx="1"/>
          </p:nvPr>
        </p:nvSpPr>
        <p:spPr>
          <a:xfrm>
            <a:off x="1730828" y="2222287"/>
            <a:ext cx="9642457" cy="4635713"/>
          </a:xfrm>
        </p:spPr>
        <p:txBody>
          <a:bodyPr>
            <a:normAutofit/>
          </a:bodyPr>
          <a:lstStyle/>
          <a:p>
            <a:r>
              <a:rPr lang="en-US" altLang="en-US" sz="2800" dirty="0" smtClean="0"/>
              <a:t>Written in 1513</a:t>
            </a:r>
          </a:p>
          <a:p>
            <a:r>
              <a:rPr lang="en-US" altLang="en-US" sz="2800" dirty="0" smtClean="0"/>
              <a:t>Machiavelli’s </a:t>
            </a:r>
            <a:r>
              <a:rPr lang="en-US" altLang="en-US" sz="2800" dirty="0" smtClean="0"/>
              <a:t>most famous work</a:t>
            </a:r>
          </a:p>
          <a:p>
            <a:r>
              <a:rPr lang="en-US" altLang="en-US" sz="2800" dirty="0" smtClean="0"/>
              <a:t>Addresses the concept of the “new prince,” rather than the hereditary prince, who must stabilize his power as well as building political structure</a:t>
            </a:r>
          </a:p>
          <a:p>
            <a:r>
              <a:rPr lang="en-US" altLang="en-US" sz="2800" dirty="0" smtClean="0"/>
              <a:t>Seen as the break between political idealism (Plato, Aristotle) and political realism</a:t>
            </a:r>
          </a:p>
          <a:p>
            <a:endParaRPr lang="en-US" altLang="en-US" sz="2400" dirty="0" smtClean="0"/>
          </a:p>
        </p:txBody>
      </p:sp>
    </p:spTree>
    <p:extLst>
      <p:ext uri="{BB962C8B-B14F-4D97-AF65-F5344CB8AC3E}">
        <p14:creationId xmlns:p14="http://schemas.microsoft.com/office/powerpoint/2010/main" val="4160397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20040"/>
            <a:ext cx="7239000" cy="1143000"/>
          </a:xfrm>
        </p:spPr>
        <p:txBody>
          <a:bodyPr/>
          <a:lstStyle/>
          <a:p>
            <a:pPr>
              <a:defRPr/>
            </a:pPr>
            <a:r>
              <a:rPr lang="en-US" dirty="0" smtClean="0"/>
              <a:t>Understanding the text</a:t>
            </a:r>
            <a:endParaRPr lang="en-US" dirty="0"/>
          </a:p>
        </p:txBody>
      </p:sp>
      <p:sp>
        <p:nvSpPr>
          <p:cNvPr id="13315" name="Content Placeholder 2"/>
          <p:cNvSpPr>
            <a:spLocks noGrp="1"/>
          </p:cNvSpPr>
          <p:nvPr>
            <p:ph idx="1"/>
          </p:nvPr>
        </p:nvSpPr>
        <p:spPr>
          <a:xfrm>
            <a:off x="3053442" y="2222287"/>
            <a:ext cx="8319843" cy="4488756"/>
          </a:xfrm>
        </p:spPr>
        <p:txBody>
          <a:bodyPr>
            <a:normAutofit lnSpcReduction="10000"/>
          </a:bodyPr>
          <a:lstStyle/>
          <a:p>
            <a:r>
              <a:rPr lang="en-US" altLang="en-US" sz="2400" dirty="0" smtClean="0"/>
              <a:t>Beginnings of empiricism and realism</a:t>
            </a:r>
          </a:p>
          <a:p>
            <a:r>
              <a:rPr lang="en-US" altLang="en-US" sz="2400" dirty="0" smtClean="0"/>
              <a:t>Challenged the Christian value of Providence</a:t>
            </a:r>
          </a:p>
          <a:p>
            <a:pPr lvl="1"/>
            <a:r>
              <a:rPr lang="en-US" altLang="en-US" sz="2000" dirty="0" smtClean="0"/>
              <a:t>Individual determines his own fate</a:t>
            </a:r>
          </a:p>
          <a:p>
            <a:pPr lvl="1"/>
            <a:r>
              <a:rPr lang="en-US" altLang="en-US" sz="2000" dirty="0" smtClean="0"/>
              <a:t>Natural to be ambitious and seek glory, encourages risk taking, new systems</a:t>
            </a:r>
          </a:p>
          <a:p>
            <a:r>
              <a:rPr lang="en-US" altLang="en-US" sz="2400" dirty="0" smtClean="0"/>
              <a:t>Leaders should not be religious but encourage his people to be religious </a:t>
            </a:r>
          </a:p>
          <a:p>
            <a:pPr lvl="1"/>
            <a:r>
              <a:rPr lang="en-US" altLang="en-US" sz="2000" dirty="0" smtClean="0"/>
              <a:t>Helps maintain order and control</a:t>
            </a:r>
          </a:p>
          <a:p>
            <a:r>
              <a:rPr lang="en-US" altLang="en-US" sz="2400" dirty="0" smtClean="0"/>
              <a:t>Good ends justify bad means</a:t>
            </a:r>
          </a:p>
          <a:p>
            <a:pPr lvl="1"/>
            <a:r>
              <a:rPr lang="en-US" altLang="en-US" sz="2000" dirty="0" smtClean="0"/>
              <a:t>Basis of </a:t>
            </a:r>
            <a:r>
              <a:rPr lang="en-US" altLang="en-US" sz="2000" dirty="0" smtClean="0"/>
              <a:t>capitalism</a:t>
            </a:r>
            <a:endParaRPr lang="en-US" altLang="en-US" dirty="0" smtClean="0"/>
          </a:p>
          <a:p>
            <a:endParaRPr lang="en-US" altLang="en-US" dirty="0" smtClean="0"/>
          </a:p>
        </p:txBody>
      </p:sp>
    </p:spTree>
    <p:extLst>
      <p:ext uri="{BB962C8B-B14F-4D97-AF65-F5344CB8AC3E}">
        <p14:creationId xmlns:p14="http://schemas.microsoft.com/office/powerpoint/2010/main" val="764027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20040"/>
            <a:ext cx="7239000" cy="1143000"/>
          </a:xfrm>
        </p:spPr>
        <p:txBody>
          <a:bodyPr/>
          <a:lstStyle/>
          <a:p>
            <a:pPr>
              <a:defRPr/>
            </a:pPr>
            <a:r>
              <a:rPr lang="en-US" dirty="0" smtClean="0"/>
              <a:t>Royalty or Republic?</a:t>
            </a:r>
            <a:endParaRPr lang="en-US" dirty="0"/>
          </a:p>
        </p:txBody>
      </p:sp>
      <p:sp>
        <p:nvSpPr>
          <p:cNvPr id="14339" name="Content Placeholder 2"/>
          <p:cNvSpPr>
            <a:spLocks noGrp="1"/>
          </p:cNvSpPr>
          <p:nvPr>
            <p:ph idx="1"/>
          </p:nvPr>
        </p:nvSpPr>
        <p:spPr>
          <a:xfrm>
            <a:off x="3184070" y="2222287"/>
            <a:ext cx="8189215" cy="4374456"/>
          </a:xfrm>
        </p:spPr>
        <p:txBody>
          <a:bodyPr/>
          <a:lstStyle/>
          <a:p>
            <a:r>
              <a:rPr lang="en-US" altLang="en-US" sz="2800" i="1" dirty="0" smtClean="0"/>
              <a:t>The Prince </a:t>
            </a:r>
            <a:r>
              <a:rPr lang="en-US" altLang="en-US" sz="2800" dirty="0" smtClean="0"/>
              <a:t>gives advice on achieving and maintaining political power</a:t>
            </a:r>
          </a:p>
          <a:p>
            <a:r>
              <a:rPr lang="en-US" altLang="en-US" sz="2800" dirty="0" smtClean="0"/>
              <a:t>Text alludes to monarch, but other works indicate Machiavelli saw value in a republic </a:t>
            </a:r>
          </a:p>
          <a:p>
            <a:r>
              <a:rPr lang="en-US" altLang="en-US" sz="2800" dirty="0" smtClean="0"/>
              <a:t>In 18</a:t>
            </a:r>
            <a:r>
              <a:rPr lang="en-US" altLang="en-US" sz="2800" baseline="30000" dirty="0" smtClean="0"/>
              <a:t>th</a:t>
            </a:r>
            <a:r>
              <a:rPr lang="en-US" altLang="en-US" sz="2800" dirty="0" smtClean="0"/>
              <a:t> century, </a:t>
            </a:r>
            <a:r>
              <a:rPr lang="en-US" altLang="en-US" sz="2800" i="1" dirty="0" smtClean="0"/>
              <a:t>The Prince </a:t>
            </a:r>
            <a:r>
              <a:rPr lang="en-US" altLang="en-US" sz="2800" dirty="0" smtClean="0"/>
              <a:t>was viewed by critics as a satirical piece of writing</a:t>
            </a:r>
          </a:p>
          <a:p>
            <a:r>
              <a:rPr lang="en-US" altLang="en-US" sz="2800" dirty="0" smtClean="0"/>
              <a:t>Current modern critics see </a:t>
            </a:r>
            <a:r>
              <a:rPr lang="en-US" altLang="en-US" sz="2800" i="1" dirty="0" smtClean="0"/>
              <a:t>The Prince </a:t>
            </a:r>
            <a:r>
              <a:rPr lang="en-US" altLang="en-US" sz="2800" dirty="0" smtClean="0"/>
              <a:t>as having some clear elements of irony</a:t>
            </a:r>
          </a:p>
          <a:p>
            <a:endParaRPr lang="en-US" altLang="en-US" dirty="0" smtClean="0"/>
          </a:p>
        </p:txBody>
      </p:sp>
    </p:spTree>
    <p:extLst>
      <p:ext uri="{BB962C8B-B14F-4D97-AF65-F5344CB8AC3E}">
        <p14:creationId xmlns:p14="http://schemas.microsoft.com/office/powerpoint/2010/main" val="4029031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20040"/>
            <a:ext cx="7239000" cy="1143000"/>
          </a:xfrm>
        </p:spPr>
        <p:txBody>
          <a:bodyPr/>
          <a:lstStyle/>
          <a:p>
            <a:pPr>
              <a:defRPr/>
            </a:pPr>
            <a:r>
              <a:rPr lang="en-US" dirty="0" smtClean="0"/>
              <a:t>Lasting legacy</a:t>
            </a:r>
            <a:endParaRPr lang="en-US" dirty="0"/>
          </a:p>
        </p:txBody>
      </p:sp>
      <p:sp>
        <p:nvSpPr>
          <p:cNvPr id="15363" name="Content Placeholder 2"/>
          <p:cNvSpPr>
            <a:spLocks noGrp="1"/>
          </p:cNvSpPr>
          <p:nvPr>
            <p:ph idx="1"/>
          </p:nvPr>
        </p:nvSpPr>
        <p:spPr>
          <a:xfrm>
            <a:off x="3151414" y="2222287"/>
            <a:ext cx="8221872" cy="4260156"/>
          </a:xfrm>
        </p:spPr>
        <p:txBody>
          <a:bodyPr>
            <a:normAutofit lnSpcReduction="10000"/>
          </a:bodyPr>
          <a:lstStyle/>
          <a:p>
            <a:r>
              <a:rPr lang="en-US" altLang="en-US" sz="2800" i="1" dirty="0" smtClean="0"/>
              <a:t>Machiavellian</a:t>
            </a:r>
            <a:r>
              <a:rPr lang="en-US" altLang="en-US" sz="2800" dirty="0" smtClean="0"/>
              <a:t>: a term used to describe those who manipulate others for their own political advantage</a:t>
            </a:r>
          </a:p>
          <a:p>
            <a:r>
              <a:rPr lang="en-US" altLang="en-US" sz="2800" dirty="0" smtClean="0"/>
              <a:t>Text had significant influence on a wide range of leaders, philosophers</a:t>
            </a:r>
          </a:p>
          <a:p>
            <a:pPr lvl="1"/>
            <a:r>
              <a:rPr lang="en-US" altLang="en-US" sz="2400" dirty="0" smtClean="0"/>
              <a:t>John Adams extensively quotes Machiavelli in </a:t>
            </a:r>
            <a:r>
              <a:rPr lang="en-US" altLang="en-US" sz="2400" i="1" dirty="0" smtClean="0"/>
              <a:t>A Defense of the Constitution of the United States of America</a:t>
            </a:r>
          </a:p>
          <a:p>
            <a:pPr lvl="1"/>
            <a:r>
              <a:rPr lang="en-US" altLang="en-US" sz="2400" dirty="0" smtClean="0"/>
              <a:t>Bacon, Hume, Hobbes, Locke, Rousseau, Descartes</a:t>
            </a:r>
          </a:p>
          <a:p>
            <a:endParaRPr lang="en-US" altLang="en-US" dirty="0" smtClean="0"/>
          </a:p>
        </p:txBody>
      </p:sp>
    </p:spTree>
    <p:extLst>
      <p:ext uri="{BB962C8B-B14F-4D97-AF65-F5344CB8AC3E}">
        <p14:creationId xmlns:p14="http://schemas.microsoft.com/office/powerpoint/2010/main" val="3698708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2497819" y="206375"/>
            <a:ext cx="8964838" cy="594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solidFill>
                  <a:srgbClr val="000000"/>
                </a:solidFill>
                <a:latin typeface="Arial" panose="020B0604020202020204" pitchFamily="34" charset="0"/>
                <a:cs typeface="Arial" panose="020B0604020202020204" pitchFamily="34" charset="0"/>
              </a:defRPr>
            </a:lvl1pPr>
            <a:lvl2pP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solidFill>
                  <a:srgbClr val="000000"/>
                </a:solidFill>
                <a:latin typeface="Arial" panose="020B0604020202020204" pitchFamily="34" charset="0"/>
                <a:cs typeface="Arial" panose="020B0604020202020204" pitchFamily="34" charset="0"/>
              </a:defRPr>
            </a:lvl2pPr>
            <a:lvl3pP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solidFill>
                  <a:srgbClr val="000000"/>
                </a:solidFill>
                <a:latin typeface="Arial" panose="020B0604020202020204" pitchFamily="34" charset="0"/>
                <a:cs typeface="Arial" panose="020B0604020202020204" pitchFamily="34" charset="0"/>
              </a:defRPr>
            </a:lvl3pPr>
            <a:lvl4pP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solidFill>
                  <a:srgbClr val="000000"/>
                </a:solidFill>
                <a:latin typeface="Arial" panose="020B0604020202020204" pitchFamily="34" charset="0"/>
                <a:cs typeface="Arial" panose="020B0604020202020204" pitchFamily="34" charset="0"/>
              </a:defRPr>
            </a:lvl4pPr>
            <a:lvl5pP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solidFill>
                  <a:srgbClr val="000000"/>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solidFill>
                  <a:srgbClr val="000000"/>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solidFill>
                  <a:srgbClr val="000000"/>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solidFill>
                  <a:srgbClr val="000000"/>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solidFill>
                  <a:srgbClr val="000000"/>
                </a:solidFill>
                <a:latin typeface="Arial" panose="020B0604020202020204" pitchFamily="34" charset="0"/>
                <a:cs typeface="Arial" panose="020B0604020202020204" pitchFamily="34" charset="0"/>
              </a:defRPr>
            </a:lvl9pPr>
          </a:lstStyle>
          <a:p>
            <a:pPr>
              <a:spcBef>
                <a:spcPts val="800"/>
              </a:spcBef>
            </a:pPr>
            <a:r>
              <a:rPr lang="en-US" altLang="en-US" sz="2400" b="1" dirty="0">
                <a:solidFill>
                  <a:schemeClr val="tx1"/>
                </a:solidFill>
              </a:rPr>
              <a:t>DEDICATION: </a:t>
            </a:r>
            <a:r>
              <a:rPr lang="en-US" altLang="en-US" sz="2400" dirty="0">
                <a:solidFill>
                  <a:schemeClr val="tx1"/>
                </a:solidFill>
              </a:rPr>
              <a:t>To the Magnificent Lorenzo Di </a:t>
            </a:r>
            <a:r>
              <a:rPr lang="en-US" altLang="en-US" sz="2400" dirty="0" err="1">
                <a:solidFill>
                  <a:schemeClr val="tx1"/>
                </a:solidFill>
              </a:rPr>
              <a:t>Piero</a:t>
            </a:r>
            <a:r>
              <a:rPr lang="en-US" altLang="en-US" sz="2400" dirty="0">
                <a:solidFill>
                  <a:schemeClr val="tx1"/>
                </a:solidFill>
              </a:rPr>
              <a:t> De' Medici:</a:t>
            </a:r>
            <a:r>
              <a:rPr lang="en-US" altLang="en-US" sz="3600" dirty="0">
                <a:solidFill>
                  <a:schemeClr val="tx1"/>
                </a:solidFill>
              </a:rPr>
              <a:t> </a:t>
            </a:r>
          </a:p>
          <a:p>
            <a:pPr>
              <a:spcBef>
                <a:spcPts val="500"/>
              </a:spcBef>
            </a:pPr>
            <a:r>
              <a:rPr lang="en-US" altLang="en-US" sz="2400" dirty="0">
                <a:solidFill>
                  <a:schemeClr val="tx1"/>
                </a:solidFill>
              </a:rPr>
              <a:t>Those who strive to obtain the good graces of a prince are accustomed to come before him with such things as they hold most precious, or in which they see him take most delight; whence one often sees horses, arms, cloth of gold, precious stones, and similar ornaments presented to princes, worthy of their greatness. </a:t>
            </a:r>
          </a:p>
          <a:p>
            <a:pPr>
              <a:spcBef>
                <a:spcPts val="500"/>
              </a:spcBef>
            </a:pPr>
            <a:endParaRPr lang="en-US" altLang="en-US" sz="2400" dirty="0">
              <a:solidFill>
                <a:schemeClr val="tx1"/>
              </a:solidFill>
            </a:endParaRPr>
          </a:p>
          <a:p>
            <a:pPr>
              <a:spcBef>
                <a:spcPts val="500"/>
              </a:spcBef>
            </a:pPr>
            <a:r>
              <a:rPr lang="en-US" altLang="en-US" sz="2400" dirty="0">
                <a:solidFill>
                  <a:schemeClr val="tx1"/>
                </a:solidFill>
              </a:rPr>
              <a:t>Desiring therefore to present myself to your Magnificence with some testimony of my devotion towards you, I have not found among my possessions anything which I hold more dear than, or value so much as, the knowledge of the actions of great men, acquired by my long experience in contemporary affairs, and a continual study of antiquity; which, having reflected upon it with great and prolonged diligence, I now send, digested into a little volume, to your Magnificence. </a:t>
            </a:r>
          </a:p>
        </p:txBody>
      </p:sp>
    </p:spTree>
    <p:extLst>
      <p:ext uri="{BB962C8B-B14F-4D97-AF65-F5344CB8AC3E}">
        <p14:creationId xmlns:p14="http://schemas.microsoft.com/office/powerpoint/2010/main" val="2012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1981201" y="-312738"/>
            <a:ext cx="4022725" cy="6896101"/>
          </a:xfrm>
          <a:ln/>
        </p:spPr>
        <p:txBody>
          <a:bodyPr/>
          <a:lstStyle/>
          <a:p>
            <a:endParaRPr lang="en-US"/>
          </a:p>
        </p:txBody>
      </p:sp>
      <p:sp>
        <p:nvSpPr>
          <p:cNvPr id="10242" name="Rectangle 2"/>
          <p:cNvSpPr>
            <a:spLocks noGrp="1" noChangeArrowheads="1"/>
          </p:cNvSpPr>
          <p:nvPr>
            <p:ph type="body" idx="1"/>
          </p:nvPr>
        </p:nvSpPr>
        <p:spPr>
          <a:xfrm>
            <a:off x="6514647" y="136978"/>
            <a:ext cx="4098925" cy="6446385"/>
          </a:xfrm>
          <a:ln/>
        </p:spPr>
        <p:txBody>
          <a:bodyPr/>
          <a:lstStyle/>
          <a:p>
            <a:pPr indent="-336550">
              <a:spcBef>
                <a:spcPts val="700"/>
              </a:spcBef>
              <a:buClr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400" dirty="0"/>
              <a:t>“…it may be said of men in general that they are ungrateful, voluble dissemblers,  anxious to avoid danger….  </a:t>
            </a:r>
          </a:p>
          <a:p>
            <a:pPr indent="-336550">
              <a:spcBef>
                <a:spcPts val="700"/>
              </a:spcBef>
              <a:buClr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400" dirty="0"/>
              <a:t>   As long as you benefit them, they are entirely yours; they offer you their blood, their goods, their life and their children. </a:t>
            </a:r>
          </a:p>
          <a:p>
            <a:pPr indent="-336550">
              <a:spcBef>
                <a:spcPts val="700"/>
              </a:spcBef>
              <a:buClr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400" dirty="0"/>
              <a:t>    But a prince who relies solely on their words, without making other preparations is ruined.”</a:t>
            </a: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8638" y="457201"/>
            <a:ext cx="4297362" cy="61261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654421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22</TotalTime>
  <Words>856</Words>
  <Application>Microsoft Office PowerPoint</Application>
  <PresentationFormat>Widescreen</PresentationFormat>
  <Paragraphs>53</Paragraphs>
  <Slides>15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2</vt:lpstr>
      <vt:lpstr>Quotable</vt:lpstr>
      <vt:lpstr>Niccolo Machiavelli</vt:lpstr>
      <vt:lpstr>13th Century Florence</vt:lpstr>
      <vt:lpstr>Machiavelli (1469-1527)</vt:lpstr>
      <vt:lpstr>The Prince</vt:lpstr>
      <vt:lpstr>Understanding the text</vt:lpstr>
      <vt:lpstr>Royalty or Republic?</vt:lpstr>
      <vt:lpstr>Lasting legacy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Niccolo Machiavelli</dc:title>
  <dc:creator>Stephanie Tatum</dc:creator>
  <cp:lastModifiedBy>Stephanie Tatum</cp:lastModifiedBy>
  <cp:revision>3</cp:revision>
  <dcterms:created xsi:type="dcterms:W3CDTF">2016-01-06T14:33:56Z</dcterms:created>
  <dcterms:modified xsi:type="dcterms:W3CDTF">2016-01-06T14:56:07Z</dcterms:modified>
</cp:coreProperties>
</file>