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58651C-3AC4-4698-AB49-2BBC890B96F6}" type="datetimeFigureOut">
              <a:rPr lang="en-US" smtClean="0"/>
              <a:t>9/19/2016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A343A-015D-437F-8581-A8CA238857F8}" type="slidenum">
              <a:rPr lang="en-US" smtClean="0"/>
              <a:t>‹#›</a:t>
            </a:fld>
            <a:endParaRPr lang="en-US"/>
          </a:p>
        </p:txBody>
      </p:sp>
    </p:spTree>
    <p:extLst>
      <p:ext uri="{BB962C8B-B14F-4D97-AF65-F5344CB8AC3E}">
        <p14:creationId xmlns:p14="http://schemas.microsoft.com/office/powerpoint/2010/main" val="2212171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8A343A-015D-437F-8581-A8CA238857F8}" type="slidenum">
              <a:rPr lang="en-US" smtClean="0"/>
              <a:t>1</a:t>
            </a:fld>
            <a:endParaRPr lang="en-US"/>
          </a:p>
        </p:txBody>
      </p:sp>
    </p:spTree>
    <p:extLst>
      <p:ext uri="{BB962C8B-B14F-4D97-AF65-F5344CB8AC3E}">
        <p14:creationId xmlns:p14="http://schemas.microsoft.com/office/powerpoint/2010/main" val="211120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EC6919-F593-4B0E-99ED-6D5814A116EA}"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C6919-F593-4B0E-99ED-6D5814A116EA}"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C6919-F593-4B0E-99ED-6D5814A116EA}"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EC6919-F593-4B0E-99ED-6D5814A116EA}"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EC6919-F593-4B0E-99ED-6D5814A116EA}"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EC6919-F593-4B0E-99ED-6D5814A116EA}"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EC6919-F593-4B0E-99ED-6D5814A116EA}"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EC6919-F593-4B0E-99ED-6D5814A116EA}"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C6919-F593-4B0E-99ED-6D5814A116EA}"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C6919-F593-4B0E-99ED-6D5814A116EA}"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EC6919-F593-4B0E-99ED-6D5814A116EA}"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4DC1F3-ABC6-43D2-9DD9-B5BDFED1F1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C6919-F593-4B0E-99ED-6D5814A116EA}"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DC1F3-ABC6-43D2-9DD9-B5BDFED1F1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
            <a:ext cx="7772400" cy="1470025"/>
          </a:xfrm>
        </p:spPr>
        <p:txBody>
          <a:bodyPr>
            <a:normAutofit/>
          </a:bodyPr>
          <a:lstStyle/>
          <a:p>
            <a:r>
              <a:rPr lang="en-US" sz="2800" dirty="0" err="1" smtClean="0"/>
              <a:t>Lamassu</a:t>
            </a:r>
            <a:r>
              <a:rPr lang="en-US" sz="2800" dirty="0" smtClean="0"/>
              <a:t> from the citadel of Sargon II, </a:t>
            </a:r>
            <a:r>
              <a:rPr lang="en-US" sz="2800" dirty="0" err="1" smtClean="0"/>
              <a:t>Dur</a:t>
            </a:r>
            <a:r>
              <a:rPr lang="en-US" sz="2800" dirty="0" smtClean="0"/>
              <a:t> </a:t>
            </a:r>
            <a:r>
              <a:rPr lang="en-US" sz="2800" dirty="0" err="1" smtClean="0"/>
              <a:t>Sharrukin</a:t>
            </a:r>
            <a:endParaRPr lang="en-US" sz="2800" dirty="0"/>
          </a:p>
        </p:txBody>
      </p:sp>
      <p:sp>
        <p:nvSpPr>
          <p:cNvPr id="3" name="Subtitle 2"/>
          <p:cNvSpPr>
            <a:spLocks noGrp="1"/>
          </p:cNvSpPr>
          <p:nvPr>
            <p:ph type="subTitle" idx="1"/>
          </p:nvPr>
        </p:nvSpPr>
        <p:spPr>
          <a:xfrm>
            <a:off x="1219200" y="838200"/>
            <a:ext cx="6400800" cy="1752600"/>
          </a:xfrm>
        </p:spPr>
        <p:txBody>
          <a:bodyPr>
            <a:normAutofit/>
          </a:bodyPr>
          <a:lstStyle/>
          <a:p>
            <a:r>
              <a:rPr lang="en-US" sz="1600" dirty="0" smtClean="0">
                <a:solidFill>
                  <a:schemeClr val="tx1"/>
                </a:solidFill>
              </a:rPr>
              <a:t>now </a:t>
            </a:r>
            <a:r>
              <a:rPr lang="en-US" sz="1600" dirty="0" err="1">
                <a:solidFill>
                  <a:schemeClr val="tx1"/>
                </a:solidFill>
              </a:rPr>
              <a:t>Khorsabad</a:t>
            </a:r>
            <a:r>
              <a:rPr lang="en-US" sz="1600" dirty="0">
                <a:solidFill>
                  <a:schemeClr val="tx1"/>
                </a:solidFill>
              </a:rPr>
              <a:t>, </a:t>
            </a:r>
            <a:r>
              <a:rPr lang="en-US" sz="1600" dirty="0" smtClean="0">
                <a:solidFill>
                  <a:schemeClr val="tx1"/>
                </a:solidFill>
              </a:rPr>
              <a:t>Iraq, Mesopotamia, </a:t>
            </a:r>
            <a:r>
              <a:rPr lang="en-US" sz="1600" dirty="0">
                <a:solidFill>
                  <a:schemeClr val="tx1"/>
                </a:solidFill>
              </a:rPr>
              <a:t>Neo-Assyrian</a:t>
            </a:r>
          </a:p>
        </p:txBody>
      </p:sp>
      <p:pic>
        <p:nvPicPr>
          <p:cNvPr id="13314" name="Picture 2" descr="http://harrisonhumanities.weebly.com/uploads/5/8/0/4/58047613/9278168_orig.jpg"/>
          <p:cNvPicPr>
            <a:picLocks noChangeAspect="1" noChangeArrowheads="1"/>
          </p:cNvPicPr>
          <p:nvPr/>
        </p:nvPicPr>
        <p:blipFill>
          <a:blip r:embed="rId3" cstate="print"/>
          <a:srcRect/>
          <a:stretch>
            <a:fillRect/>
          </a:stretch>
        </p:blipFill>
        <p:spPr bwMode="auto">
          <a:xfrm>
            <a:off x="2819400" y="1219199"/>
            <a:ext cx="3276600" cy="3733801"/>
          </a:xfrm>
          <a:prstGeom prst="rect">
            <a:avLst/>
          </a:prstGeom>
          <a:ln w="762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685800" y="1194137"/>
            <a:ext cx="2057400"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The </a:t>
            </a:r>
            <a:r>
              <a:rPr lang="en-US" sz="1200" dirty="0" err="1" smtClean="0"/>
              <a:t>Lamassu</a:t>
            </a:r>
            <a:r>
              <a:rPr lang="en-US" sz="1200" dirty="0" smtClean="0"/>
              <a:t>  is a human-headed winged bull.  It combines features of man, bull, and bird to symbolize protection.</a:t>
            </a:r>
            <a:endParaRPr lang="en-US" sz="1200" dirty="0"/>
          </a:p>
        </p:txBody>
      </p:sp>
      <p:sp>
        <p:nvSpPr>
          <p:cNvPr id="6" name="TextBox 5"/>
          <p:cNvSpPr txBox="1"/>
          <p:nvPr/>
        </p:nvSpPr>
        <p:spPr>
          <a:xfrm>
            <a:off x="6172200" y="2971800"/>
            <a:ext cx="20574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a:t>
            </a:r>
            <a:r>
              <a:rPr lang="en-US" sz="1200" dirty="0" err="1" smtClean="0"/>
              <a:t>Lamassu</a:t>
            </a:r>
            <a:r>
              <a:rPr lang="en-US" sz="1200" dirty="0" smtClean="0"/>
              <a:t> were genies built to guard gates of cities and palaces.  They were usually built in pairs together. </a:t>
            </a:r>
            <a:endParaRPr lang="en-US" sz="1200" dirty="0"/>
          </a:p>
        </p:txBody>
      </p:sp>
      <p:sp>
        <p:nvSpPr>
          <p:cNvPr id="7" name="TextBox 6"/>
          <p:cNvSpPr txBox="1"/>
          <p:nvPr/>
        </p:nvSpPr>
        <p:spPr>
          <a:xfrm>
            <a:off x="685800" y="2819400"/>
            <a:ext cx="20574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The </a:t>
            </a:r>
            <a:r>
              <a:rPr lang="en-US" sz="1200" dirty="0" err="1" smtClean="0"/>
              <a:t>Lamassu</a:t>
            </a:r>
            <a:r>
              <a:rPr lang="en-US" sz="1200" dirty="0" smtClean="0"/>
              <a:t> actually has five legs, but it is not obvious.  The reason for this is so that from the front it appears to be standing, and from the side it appears to be walking.</a:t>
            </a:r>
            <a:endParaRPr lang="en-US" sz="1200" dirty="0"/>
          </a:p>
        </p:txBody>
      </p:sp>
      <p:sp>
        <p:nvSpPr>
          <p:cNvPr id="8" name="TextBox 7"/>
          <p:cNvSpPr txBox="1"/>
          <p:nvPr/>
        </p:nvSpPr>
        <p:spPr>
          <a:xfrm>
            <a:off x="685800" y="4038600"/>
            <a:ext cx="2057400"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 </a:t>
            </a:r>
            <a:r>
              <a:rPr lang="en-US" sz="1200" dirty="0" smtClean="0"/>
              <a:t>  Each one was carved from a single block of limestone.</a:t>
            </a:r>
            <a:endParaRPr lang="en-US" sz="1200" dirty="0"/>
          </a:p>
        </p:txBody>
      </p:sp>
      <p:sp>
        <p:nvSpPr>
          <p:cNvPr id="9" name="TextBox 8"/>
          <p:cNvSpPr txBox="1"/>
          <p:nvPr/>
        </p:nvSpPr>
        <p:spPr>
          <a:xfrm>
            <a:off x="6172200" y="1219200"/>
            <a:ext cx="20574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The </a:t>
            </a:r>
            <a:r>
              <a:rPr lang="en-US" sz="1200" dirty="0" err="1" smtClean="0"/>
              <a:t>Lamassu</a:t>
            </a:r>
            <a:r>
              <a:rPr lang="en-US" sz="1200" dirty="0" smtClean="0"/>
              <a:t> is in the round which means it can be seen from all of its sides.</a:t>
            </a:r>
            <a:endParaRPr lang="en-US" sz="1200" dirty="0"/>
          </a:p>
        </p:txBody>
      </p:sp>
      <p:sp>
        <p:nvSpPr>
          <p:cNvPr id="10" name="TextBox 9"/>
          <p:cNvSpPr txBox="1"/>
          <p:nvPr/>
        </p:nvSpPr>
        <p:spPr>
          <a:xfrm>
            <a:off x="6172200" y="1828800"/>
            <a:ext cx="20574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These statues had more than just a decorative purpose.  They were used architecturally to hold up the arches of the doorways they guarded.</a:t>
            </a:r>
            <a:endParaRPr lang="en-US" sz="1200" dirty="0"/>
          </a:p>
        </p:txBody>
      </p:sp>
      <p:sp>
        <p:nvSpPr>
          <p:cNvPr id="11" name="TextBox 10"/>
          <p:cNvSpPr txBox="1"/>
          <p:nvPr/>
        </p:nvSpPr>
        <p:spPr>
          <a:xfrm>
            <a:off x="685800" y="2209800"/>
            <a:ext cx="20574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It is for meters in height, four meters wide, and one meter deep.</a:t>
            </a:r>
            <a:endParaRPr lang="en-US" sz="1200" dirty="0"/>
          </a:p>
        </p:txBody>
      </p:sp>
      <p:sp>
        <p:nvSpPr>
          <p:cNvPr id="12" name="TextBox 11"/>
          <p:cNvSpPr txBox="1"/>
          <p:nvPr/>
        </p:nvSpPr>
        <p:spPr>
          <a:xfrm>
            <a:off x="6172200" y="3810000"/>
            <a:ext cx="20574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Its horns represent its divinity which horns often did in art from this time period.</a:t>
            </a:r>
            <a:endParaRPr lang="en-US" sz="1200" dirty="0"/>
          </a:p>
        </p:txBody>
      </p:sp>
      <p:sp>
        <p:nvSpPr>
          <p:cNvPr id="13" name="TextBox 12"/>
          <p:cNvSpPr txBox="1"/>
          <p:nvPr/>
        </p:nvSpPr>
        <p:spPr>
          <a:xfrm>
            <a:off x="2971800" y="5029201"/>
            <a:ext cx="29718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The </a:t>
            </a:r>
            <a:r>
              <a:rPr lang="en-US" sz="1200" dirty="0" err="1" smtClean="0"/>
              <a:t>Lamassu</a:t>
            </a:r>
            <a:r>
              <a:rPr lang="en-US" sz="1200" dirty="0" smtClean="0"/>
              <a:t> was carved in a relief which means it is not a free standing sculpture, but it is attached to a stone.</a:t>
            </a:r>
            <a:endParaRPr lang="en-US" sz="1200" dirty="0"/>
          </a:p>
        </p:txBody>
      </p:sp>
      <p:sp>
        <p:nvSpPr>
          <p:cNvPr id="14" name="TextBox 13"/>
          <p:cNvSpPr txBox="1"/>
          <p:nvPr/>
        </p:nvSpPr>
        <p:spPr>
          <a:xfrm>
            <a:off x="2971800" y="5638800"/>
            <a:ext cx="29718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1200" dirty="0" smtClean="0"/>
              <a:t>   There were actually many pairs of </a:t>
            </a:r>
            <a:r>
              <a:rPr lang="en-US" sz="1200" dirty="0" err="1" smtClean="0"/>
              <a:t>Lamassu</a:t>
            </a:r>
            <a:r>
              <a:rPr lang="en-US" sz="1200" dirty="0" smtClean="0"/>
              <a:t> created around this time with varying features, such as the feet of lions instead of the feet of bulls as depicted above.</a:t>
            </a:r>
            <a:endParaRPr lang="en-US" sz="1200" dirty="0"/>
          </a:p>
        </p:txBody>
      </p:sp>
      <p:sp>
        <p:nvSpPr>
          <p:cNvPr id="15" name="TextBox 14"/>
          <p:cNvSpPr txBox="1"/>
          <p:nvPr/>
        </p:nvSpPr>
        <p:spPr>
          <a:xfrm>
            <a:off x="0" y="228600"/>
            <a:ext cx="1371600" cy="769441"/>
          </a:xfrm>
          <a:prstGeom prst="rect">
            <a:avLst/>
          </a:prstGeom>
          <a:noFill/>
        </p:spPr>
        <p:txBody>
          <a:bodyPr wrap="square" rtlCol="0">
            <a:spAutoFit/>
          </a:bodyPr>
          <a:lstStyle/>
          <a:p>
            <a:r>
              <a:rPr lang="en-US" sz="1100" dirty="0" smtClean="0"/>
              <a:t>Ethan Mahon  </a:t>
            </a:r>
          </a:p>
          <a:p>
            <a:r>
              <a:rPr lang="en-US" sz="1100" dirty="0" smtClean="0"/>
              <a:t> H Humanities Herndon A</a:t>
            </a:r>
          </a:p>
          <a:p>
            <a:r>
              <a:rPr lang="en-US" sz="1100" dirty="0" smtClean="0"/>
              <a:t>16 September 2016</a:t>
            </a:r>
            <a:endParaRPr lang="en-US" sz="1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261</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Lamassu from the citadel of Sargon II, Dur Sharrukin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Lamassu from the citadel of Sargon II, Dur Sharrukin</dc:title>
  <dc:creator>Mary</dc:creator>
  <cp:lastModifiedBy>Mary Mccullough</cp:lastModifiedBy>
  <cp:revision>5</cp:revision>
  <dcterms:created xsi:type="dcterms:W3CDTF">2016-09-14T21:22:07Z</dcterms:created>
  <dcterms:modified xsi:type="dcterms:W3CDTF">2016-09-19T13:51:09Z</dcterms:modified>
</cp:coreProperties>
</file>