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708" r:id="rId2"/>
    <p:sldMasterId id="2147483871" r:id="rId3"/>
  </p:sldMasterIdLst>
  <p:notesMasterIdLst>
    <p:notesMasterId r:id="rId36"/>
  </p:notesMasterIdLst>
  <p:handoutMasterIdLst>
    <p:handoutMasterId r:id="rId37"/>
  </p:handoutMasterIdLst>
  <p:sldIdLst>
    <p:sldId id="256" r:id="rId4"/>
    <p:sldId id="281" r:id="rId5"/>
    <p:sldId id="259" r:id="rId6"/>
    <p:sldId id="260" r:id="rId7"/>
    <p:sldId id="285" r:id="rId8"/>
    <p:sldId id="287" r:id="rId9"/>
    <p:sldId id="288" r:id="rId10"/>
    <p:sldId id="270" r:id="rId11"/>
    <p:sldId id="282" r:id="rId12"/>
    <p:sldId id="257" r:id="rId13"/>
    <p:sldId id="261" r:id="rId14"/>
    <p:sldId id="283" r:id="rId15"/>
    <p:sldId id="284" r:id="rId16"/>
    <p:sldId id="262" r:id="rId17"/>
    <p:sldId id="290" r:id="rId18"/>
    <p:sldId id="292" r:id="rId19"/>
    <p:sldId id="263" r:id="rId20"/>
    <p:sldId id="295" r:id="rId21"/>
    <p:sldId id="291" r:id="rId22"/>
    <p:sldId id="264" r:id="rId23"/>
    <p:sldId id="296" r:id="rId24"/>
    <p:sldId id="265" r:id="rId25"/>
    <p:sldId id="294" r:id="rId26"/>
    <p:sldId id="266" r:id="rId27"/>
    <p:sldId id="297" r:id="rId28"/>
    <p:sldId id="299" r:id="rId29"/>
    <p:sldId id="267" r:id="rId30"/>
    <p:sldId id="300" r:id="rId31"/>
    <p:sldId id="268" r:id="rId32"/>
    <p:sldId id="298" r:id="rId33"/>
    <p:sldId id="258" r:id="rId34"/>
    <p:sldId id="293" r:id="rId35"/>
  </p:sldIdLst>
  <p:sldSz cx="9144000" cy="6858000" type="screen4x3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122" autoAdjust="0"/>
    <p:restoredTop sz="94671" autoAdjust="0"/>
  </p:normalViewPr>
  <p:slideViewPr>
    <p:cSldViewPr>
      <p:cViewPr varScale="1">
        <p:scale>
          <a:sx n="60" d="100"/>
          <a:sy n="60" d="100"/>
        </p:scale>
        <p:origin x="48" y="5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356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viewProps" Target="viewProps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938687-3912-44DA-802C-D262608F6C2B}" type="datetimeFigureOut">
              <a:rPr lang="en-US" smtClean="0"/>
              <a:t>1/31/2020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921C9C-2DE8-4DD8-9899-FE39FFF13B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772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4A3E2D9-A2ED-4BA1-A638-F37EDA701453}" type="datetimeFigureOut">
              <a:rPr lang="en-US"/>
              <a:pPr/>
              <a:t>1/31/2020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18A7E9F-4BB5-4059-B062-0DD026F01CE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854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>
            <a:extLst>
              <a:ext uri="{FF2B5EF4-FFF2-40B4-BE49-F238E27FC236}">
                <a16:creationId xmlns:a16="http://schemas.microsoft.com/office/drawing/2014/main" id="{A200E9FD-D060-4344-8DD9-18C08382F9A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7" name="Notes Placeholder 2">
            <a:extLst>
              <a:ext uri="{FF2B5EF4-FFF2-40B4-BE49-F238E27FC236}">
                <a16:creationId xmlns:a16="http://schemas.microsoft.com/office/drawing/2014/main" id="{B418E1EE-5C8D-4FFA-B1A9-FA05F92ABE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b="1">
                <a:latin typeface="Arial" panose="020B0604020202020204" pitchFamily="34" charset="0"/>
              </a:rPr>
              <a:t>BOURBON DYNASTY</a:t>
            </a:r>
            <a:endParaRPr lang="en-US" altLang="en-US">
              <a:latin typeface="Arial" panose="020B0604020202020204" pitchFamily="34" charset="0"/>
            </a:endParaRPr>
          </a:p>
          <a:p>
            <a:r>
              <a:rPr lang="en-US" altLang="en-US">
                <a:latin typeface="Arial" panose="020B0604020202020204" pitchFamily="34" charset="0"/>
              </a:rPr>
              <a:t>HENRY IV of France, 1553-1610, king of France (1589-1610) Edict of Nantes 1598</a:t>
            </a:r>
            <a:br>
              <a:rPr lang="en-US" altLang="en-US">
                <a:latin typeface="Arial" panose="020B0604020202020204" pitchFamily="34" charset="0"/>
              </a:rPr>
            </a:br>
            <a:br>
              <a:rPr lang="en-US" altLang="en-US">
                <a:latin typeface="Arial" panose="020B0604020202020204" pitchFamily="34" charset="0"/>
              </a:rPr>
            </a:br>
            <a:r>
              <a:rPr lang="en-US" altLang="en-US">
                <a:latin typeface="Arial" panose="020B0604020202020204" pitchFamily="34" charset="0"/>
              </a:rPr>
              <a:t>LOUIS XIII, 1601-1643, king of France (1610 - 1643), son of Henry IV</a:t>
            </a:r>
            <a:br>
              <a:rPr lang="en-US" altLang="en-US">
                <a:latin typeface="Arial" panose="020B0604020202020204" pitchFamily="34" charset="0"/>
              </a:rPr>
            </a:br>
            <a:br>
              <a:rPr lang="en-US" altLang="en-US">
                <a:latin typeface="Arial" panose="020B0604020202020204" pitchFamily="34" charset="0"/>
              </a:rPr>
            </a:br>
            <a:r>
              <a:rPr lang="en-US" altLang="en-US">
                <a:latin typeface="Arial" panose="020B0604020202020204" pitchFamily="34" charset="0"/>
              </a:rPr>
              <a:t>LOUIS XIV, 1638–1715, king of France (1643–1715), son of Louis XIII, personal rule after 1661</a:t>
            </a:r>
            <a:br>
              <a:rPr lang="en-US" altLang="en-US">
                <a:latin typeface="Arial" panose="020B0604020202020204" pitchFamily="34" charset="0"/>
              </a:rPr>
            </a:br>
            <a:br>
              <a:rPr lang="en-US" altLang="en-US">
                <a:latin typeface="Arial" panose="020B0604020202020204" pitchFamily="34" charset="0"/>
              </a:rPr>
            </a:br>
            <a:r>
              <a:rPr lang="en-US" altLang="en-US">
                <a:latin typeface="Arial" panose="020B0604020202020204" pitchFamily="34" charset="0"/>
              </a:rPr>
              <a:t>LOUIS XV, 1710–74, king of France (1715–74), great-grandson of King Louis XIV</a:t>
            </a:r>
            <a:br>
              <a:rPr lang="en-US" altLang="en-US">
                <a:latin typeface="Arial" panose="020B0604020202020204" pitchFamily="34" charset="0"/>
              </a:rPr>
            </a:br>
            <a:br>
              <a:rPr lang="en-US" altLang="en-US">
                <a:latin typeface="Arial" panose="020B0604020202020204" pitchFamily="34" charset="0"/>
              </a:rPr>
            </a:br>
            <a:r>
              <a:rPr lang="en-US" altLang="en-US">
                <a:latin typeface="Arial" panose="020B0604020202020204" pitchFamily="34" charset="0"/>
              </a:rPr>
              <a:t>LOUIS XVI, 1754–93, king of France (1774–92), third son of the dauphin (Louis) and Marie Josèphe of Saxony, grandson and successor of King Louis XV. Executed in 1792.</a:t>
            </a:r>
          </a:p>
        </p:txBody>
      </p:sp>
      <p:sp>
        <p:nvSpPr>
          <p:cNvPr id="11268" name="Slide Number Placeholder 3">
            <a:extLst>
              <a:ext uri="{FF2B5EF4-FFF2-40B4-BE49-F238E27FC236}">
                <a16:creationId xmlns:a16="http://schemas.microsoft.com/office/drawing/2014/main" id="{9B895263-6B15-4AB0-BC9C-DE6E0064C4F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D23D9E5-5A91-48AF-BF4A-C18CB67B025C}" type="slidenum">
              <a:rPr lang="en-US" altLang="en-US" smtClean="0"/>
              <a:pPr>
                <a:spcBef>
                  <a:spcPct val="0"/>
                </a:spcBef>
              </a:pPr>
              <a:t>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>
            <a:extLst>
              <a:ext uri="{FF2B5EF4-FFF2-40B4-BE49-F238E27FC236}">
                <a16:creationId xmlns:a16="http://schemas.microsoft.com/office/drawing/2014/main" id="{515141C8-6ED0-4972-B0DA-3CD30084839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Notes Placeholder 2">
            <a:extLst>
              <a:ext uri="{FF2B5EF4-FFF2-40B4-BE49-F238E27FC236}">
                <a16:creationId xmlns:a16="http://schemas.microsoft.com/office/drawing/2014/main" id="{6BECC1F4-74A9-474D-B9D5-5968AAC8AF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7652" name="Slide Number Placeholder 3">
            <a:extLst>
              <a:ext uri="{FF2B5EF4-FFF2-40B4-BE49-F238E27FC236}">
                <a16:creationId xmlns:a16="http://schemas.microsoft.com/office/drawing/2014/main" id="{3EE83074-556F-407C-8123-1E5202CC5FE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F68F410-89AF-434E-B5CC-7521A5B7DB18}" type="slidenum">
              <a:rPr lang="en-US" altLang="en-US" smtClean="0"/>
              <a:pPr>
                <a:spcBef>
                  <a:spcPct val="0"/>
                </a:spcBef>
              </a:pPr>
              <a:t>16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>
            <a:extLst>
              <a:ext uri="{FF2B5EF4-FFF2-40B4-BE49-F238E27FC236}">
                <a16:creationId xmlns:a16="http://schemas.microsoft.com/office/drawing/2014/main" id="{9CDE8C52-2B82-4815-B8E4-1A8CE4D43E0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5" name="Notes Placeholder 2">
            <a:extLst>
              <a:ext uri="{FF2B5EF4-FFF2-40B4-BE49-F238E27FC236}">
                <a16:creationId xmlns:a16="http://schemas.microsoft.com/office/drawing/2014/main" id="{741F554B-9B16-4D10-AC43-6E7A3BB536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3316" name="Slide Number Placeholder 3">
            <a:extLst>
              <a:ext uri="{FF2B5EF4-FFF2-40B4-BE49-F238E27FC236}">
                <a16:creationId xmlns:a16="http://schemas.microsoft.com/office/drawing/2014/main" id="{A38B02F3-05E6-4020-84B2-D8703EC7902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60BD4A6-5471-4F6F-843E-379E99655EAA}" type="slidenum">
              <a:rPr lang="en-US" altLang="en-US" smtClean="0"/>
              <a:pPr>
                <a:spcBef>
                  <a:spcPct val="0"/>
                </a:spcBef>
              </a:pPr>
              <a:t>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43084910-ED51-488B-A370-6F7BE55D2D9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80F0BB2C-0FDE-4E32-A7ED-33403420A2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DAA2A8AF-5DE3-4291-967D-D4205FC3CDC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7CDF84E-16C4-4C0D-8766-7FEB17F133D5}" type="slidenum">
              <a:rPr lang="en-US" altLang="en-US" smtClean="0"/>
              <a:pPr>
                <a:spcBef>
                  <a:spcPct val="0"/>
                </a:spcBef>
              </a:pPr>
              <a:t>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>
            <a:extLst>
              <a:ext uri="{FF2B5EF4-FFF2-40B4-BE49-F238E27FC236}">
                <a16:creationId xmlns:a16="http://schemas.microsoft.com/office/drawing/2014/main" id="{792354D8-C5EE-4060-87A4-791068F134C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Notes Placeholder 2">
            <a:extLst>
              <a:ext uri="{FF2B5EF4-FFF2-40B4-BE49-F238E27FC236}">
                <a16:creationId xmlns:a16="http://schemas.microsoft.com/office/drawing/2014/main" id="{908B2CE9-C0FF-4FA9-BCE2-D39F8D7CF5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7412" name="Slide Number Placeholder 3">
            <a:extLst>
              <a:ext uri="{FF2B5EF4-FFF2-40B4-BE49-F238E27FC236}">
                <a16:creationId xmlns:a16="http://schemas.microsoft.com/office/drawing/2014/main" id="{F61029BA-4854-45C4-BE5A-843146EE8DC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C078E9F-F562-4BBE-B756-304974D88511}" type="slidenum">
              <a:rPr lang="en-US" altLang="en-US" smtClean="0"/>
              <a:pPr>
                <a:spcBef>
                  <a:spcPct val="0"/>
                </a:spcBef>
              </a:pPr>
              <a:t>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>
            <a:extLst>
              <a:ext uri="{FF2B5EF4-FFF2-40B4-BE49-F238E27FC236}">
                <a16:creationId xmlns:a16="http://schemas.microsoft.com/office/drawing/2014/main" id="{96C33F26-B788-44B4-AE3C-E0575613D24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Notes Placeholder 2">
            <a:extLst>
              <a:ext uri="{FF2B5EF4-FFF2-40B4-BE49-F238E27FC236}">
                <a16:creationId xmlns:a16="http://schemas.microsoft.com/office/drawing/2014/main" id="{D3B8EB93-17F8-4258-94C4-21FB3B5E80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b="1">
                <a:latin typeface="Arial" panose="020B0604020202020204" pitchFamily="34" charset="0"/>
              </a:rPr>
              <a:t>BOURBON DYNASTY</a:t>
            </a:r>
            <a:endParaRPr lang="en-US" altLang="en-US">
              <a:latin typeface="Arial" panose="020B0604020202020204" pitchFamily="34" charset="0"/>
            </a:endParaRPr>
          </a:p>
          <a:p>
            <a:r>
              <a:rPr lang="en-US" altLang="en-US">
                <a:latin typeface="Arial" panose="020B0604020202020204" pitchFamily="34" charset="0"/>
              </a:rPr>
              <a:t>HENRY IV of France, 1553-1610, king of France (1589-1610) Edict of Nantes 1598</a:t>
            </a:r>
            <a:br>
              <a:rPr lang="en-US" altLang="en-US">
                <a:latin typeface="Arial" panose="020B0604020202020204" pitchFamily="34" charset="0"/>
              </a:rPr>
            </a:br>
            <a:br>
              <a:rPr lang="en-US" altLang="en-US">
                <a:latin typeface="Arial" panose="020B0604020202020204" pitchFamily="34" charset="0"/>
              </a:rPr>
            </a:br>
            <a:r>
              <a:rPr lang="en-US" altLang="en-US">
                <a:latin typeface="Arial" panose="020B0604020202020204" pitchFamily="34" charset="0"/>
              </a:rPr>
              <a:t>LOUIS XIII, 1601-1643, king of France (1610 - 1643), son of Henry IV</a:t>
            </a:r>
            <a:br>
              <a:rPr lang="en-US" altLang="en-US">
                <a:latin typeface="Arial" panose="020B0604020202020204" pitchFamily="34" charset="0"/>
              </a:rPr>
            </a:br>
            <a:br>
              <a:rPr lang="en-US" altLang="en-US">
                <a:latin typeface="Arial" panose="020B0604020202020204" pitchFamily="34" charset="0"/>
              </a:rPr>
            </a:br>
            <a:r>
              <a:rPr lang="en-US" altLang="en-US">
                <a:latin typeface="Arial" panose="020B0604020202020204" pitchFamily="34" charset="0"/>
              </a:rPr>
              <a:t>LOUIS XIV, 1638–1715, king of France (1643–1715), son of Louis XIII, personal rule after 1661</a:t>
            </a:r>
            <a:br>
              <a:rPr lang="en-US" altLang="en-US">
                <a:latin typeface="Arial" panose="020B0604020202020204" pitchFamily="34" charset="0"/>
              </a:rPr>
            </a:br>
            <a:br>
              <a:rPr lang="en-US" altLang="en-US">
                <a:latin typeface="Arial" panose="020B0604020202020204" pitchFamily="34" charset="0"/>
              </a:rPr>
            </a:br>
            <a:r>
              <a:rPr lang="en-US" altLang="en-US">
                <a:latin typeface="Arial" panose="020B0604020202020204" pitchFamily="34" charset="0"/>
              </a:rPr>
              <a:t>LOUIS XV, 1710–74, king of France (1715–74), great-grandson of King Louis XIV</a:t>
            </a:r>
            <a:br>
              <a:rPr lang="en-US" altLang="en-US">
                <a:latin typeface="Arial" panose="020B0604020202020204" pitchFamily="34" charset="0"/>
              </a:rPr>
            </a:br>
            <a:br>
              <a:rPr lang="en-US" altLang="en-US">
                <a:latin typeface="Arial" panose="020B0604020202020204" pitchFamily="34" charset="0"/>
              </a:rPr>
            </a:br>
            <a:r>
              <a:rPr lang="en-US" altLang="en-US">
                <a:latin typeface="Arial" panose="020B0604020202020204" pitchFamily="34" charset="0"/>
              </a:rPr>
              <a:t>LOUIS XVI, 1754–93, king of France (1774–92), third son of the dauphin (Louis) and Marie Josèphe of Saxony, grandson and successor of King Louis XV. Executed in 1792.</a:t>
            </a:r>
          </a:p>
        </p:txBody>
      </p:sp>
      <p:sp>
        <p:nvSpPr>
          <p:cNvPr id="19460" name="Slide Number Placeholder 3">
            <a:extLst>
              <a:ext uri="{FF2B5EF4-FFF2-40B4-BE49-F238E27FC236}">
                <a16:creationId xmlns:a16="http://schemas.microsoft.com/office/drawing/2014/main" id="{5620952D-64D5-4EFB-9B0B-36324183DA0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58ADEFB-1F3B-4B00-815A-6FABB7793C8D}" type="slidenum">
              <a:rPr lang="en-US" altLang="en-US" smtClean="0"/>
              <a:pPr>
                <a:spcBef>
                  <a:spcPct val="0"/>
                </a:spcBef>
              </a:pPr>
              <a:t>9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E924D11-39E1-43E6-928B-725D0629E8D4}" type="slidenum">
              <a:rPr lang="en-US"/>
              <a:pPr eaLnBrk="1" hangingPunct="1"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>
            <a:extLst>
              <a:ext uri="{FF2B5EF4-FFF2-40B4-BE49-F238E27FC236}">
                <a16:creationId xmlns:a16="http://schemas.microsoft.com/office/drawing/2014/main" id="{9C9EA7D4-1636-49D8-88C7-49DFD508A81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Notes Placeholder 2">
            <a:extLst>
              <a:ext uri="{FF2B5EF4-FFF2-40B4-BE49-F238E27FC236}">
                <a16:creationId xmlns:a16="http://schemas.microsoft.com/office/drawing/2014/main" id="{13A7437F-8A55-45C5-ADBD-669FC5746C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1508" name="Slide Number Placeholder 3">
            <a:extLst>
              <a:ext uri="{FF2B5EF4-FFF2-40B4-BE49-F238E27FC236}">
                <a16:creationId xmlns:a16="http://schemas.microsoft.com/office/drawing/2014/main" id="{0D388404-EFD7-4EB2-9407-98ADDB7C8A9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2D668E0-B6B3-498D-A91D-317C2D7B4DFC}" type="slidenum">
              <a:rPr lang="en-US" altLang="en-US" smtClean="0"/>
              <a:pPr>
                <a:spcBef>
                  <a:spcPct val="0"/>
                </a:spcBef>
              </a:pPr>
              <a:t>12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>
            <a:extLst>
              <a:ext uri="{FF2B5EF4-FFF2-40B4-BE49-F238E27FC236}">
                <a16:creationId xmlns:a16="http://schemas.microsoft.com/office/drawing/2014/main" id="{28F2B6BD-C83C-4FD0-8420-8B1873BEE74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Notes Placeholder 2">
            <a:extLst>
              <a:ext uri="{FF2B5EF4-FFF2-40B4-BE49-F238E27FC236}">
                <a16:creationId xmlns:a16="http://schemas.microsoft.com/office/drawing/2014/main" id="{0228D88D-AF03-4DC9-9F84-8D699C5505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3556" name="Slide Number Placeholder 3">
            <a:extLst>
              <a:ext uri="{FF2B5EF4-FFF2-40B4-BE49-F238E27FC236}">
                <a16:creationId xmlns:a16="http://schemas.microsoft.com/office/drawing/2014/main" id="{E40E5081-26D9-445C-9B52-5F5C59AB12F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222A500-7A33-4FC8-9801-E1A966FA6A2B}" type="slidenum">
              <a:rPr lang="en-US" altLang="en-US" smtClean="0"/>
              <a:pPr>
                <a:spcBef>
                  <a:spcPct val="0"/>
                </a:spcBef>
              </a:pPr>
              <a:t>13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>
            <a:extLst>
              <a:ext uri="{FF2B5EF4-FFF2-40B4-BE49-F238E27FC236}">
                <a16:creationId xmlns:a16="http://schemas.microsoft.com/office/drawing/2014/main" id="{7B1C078B-865E-4DD7-B168-EF4DCACBE63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Notes Placeholder 2">
            <a:extLst>
              <a:ext uri="{FF2B5EF4-FFF2-40B4-BE49-F238E27FC236}">
                <a16:creationId xmlns:a16="http://schemas.microsoft.com/office/drawing/2014/main" id="{0C13FCEE-0D3C-4BDB-B296-5C3D6FD5C7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5604" name="Slide Number Placeholder 3">
            <a:extLst>
              <a:ext uri="{FF2B5EF4-FFF2-40B4-BE49-F238E27FC236}">
                <a16:creationId xmlns:a16="http://schemas.microsoft.com/office/drawing/2014/main" id="{7244C2AC-6B54-4B01-A7B9-4D89EEDCE8B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A818644-8E8F-4C59-B8BB-26A63B4BE21C}" type="slidenum">
              <a:rPr lang="en-US" altLang="en-US" smtClean="0"/>
              <a:pPr>
                <a:spcBef>
                  <a:spcPct val="0"/>
                </a:spcBef>
              </a:pPr>
              <a:t>15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fld id="{8C35999F-E125-4F3A-95B1-9FB2B9F0C0DD}" type="datetimeFigureOut">
              <a:rPr lang="en-US"/>
              <a:pPr/>
              <a:t>1/31/2020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fld id="{A259F4CE-D003-49B7-89EE-6BD7B90E03B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6573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fld id="{AEC32B06-6FF9-4ADF-B327-DF5A2E50AA6B}" type="datetimeFigureOut">
              <a:rPr lang="en-US"/>
              <a:pPr/>
              <a:t>1/31/2020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fld id="{7BF376F1-7B5C-4574-9C20-70783974556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438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ltGray">
          <a:xfrm>
            <a:off x="0" y="0"/>
            <a:ext cx="9144000" cy="513556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/>
        </p:nvSpPr>
        <p:spPr bwMode="invGray">
          <a:xfrm>
            <a:off x="0" y="5127625"/>
            <a:ext cx="9144000" cy="46038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tIns="0" bIns="0" anchor="t"/>
          <a:lstStyle>
            <a:lvl1pPr algn="l">
              <a:defRPr sz="4700" b="1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0DC7DB8-5516-490F-8FE5-62F28F5005C8}" type="datetimeFigureOut">
              <a:rPr lang="en-US"/>
              <a:pPr/>
              <a:t>1/31/2020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96AEB70-E8F1-44DF-9F9B-7ED1F4E6535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7750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0610D5C-FDAF-4624-8995-8F2CEFBD0EA1}" type="datetimeFigureOut">
              <a:rPr lang="en-US"/>
              <a:pPr/>
              <a:t>1/31/2020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7C2080-013A-4934-A350-F5DB2C96474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4267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ltGray">
          <a:xfrm>
            <a:off x="0" y="0"/>
            <a:ext cx="9144000" cy="26019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/>
        </p:nvSpPr>
        <p:spPr bwMode="invGray">
          <a:xfrm>
            <a:off x="0" y="2601913"/>
            <a:ext cx="9144000" cy="46037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tIns="0" rIns="91440" bIns="0" anchor="b"/>
          <a:lstStyle>
            <a:lvl1pPr algn="l">
              <a:defRPr sz="4700" b="1" cap="none" baseline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A25749F-5C20-4529-83CA-08100CBDDF28}" type="datetimeFigureOut">
              <a:rPr lang="en-US"/>
              <a:pPr/>
              <a:t>1/31/2020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60F7AF0-2C2D-4F35-A7D9-0C3DCB07DCE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3891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937086C-4D0F-42F2-A99E-786468A93D63}" type="datetimeFigureOut">
              <a:rPr lang="en-US"/>
              <a:pPr/>
              <a:t>1/31/2020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52A83F-31C0-4077-801C-0B5C8916A38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3059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B8ABA6D-69BA-4F0F-A9C9-1AE686105620}" type="datetimeFigureOut">
              <a:rPr lang="en-US"/>
              <a:pPr/>
              <a:t>1/31/2020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9C5BF4-89E3-4408-9807-F1998789721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2288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CF993A1-BA90-4AD3-A491-DC85C8DAE862}" type="datetimeFigureOut">
              <a:rPr lang="en-US"/>
              <a:pPr/>
              <a:t>1/31/2020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8BBC4-114A-4E17-B1B2-B2A6F2E8D58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9195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EE78404-DD9E-48EC-8239-A28A3FC5D796}" type="datetimeFigureOut">
              <a:rPr lang="en-US"/>
              <a:pPr/>
              <a:t>1/31/2020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DE86EE-8AC7-46D5-8734-206301A0922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1112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20FE7B8-5457-4DE5-A22F-0D12593F564F}" type="datetimeFigureOut">
              <a:rPr lang="en-US"/>
              <a:pPr/>
              <a:t>1/31/2020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2B762B-E7A9-4245-8D3D-9B1CEFE4A13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8490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/>
        </p:nvSpPr>
        <p:spPr bwMode="invGray"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165100" y="1169988"/>
            <a:ext cx="2522538" cy="201612"/>
          </a:xfrm>
        </p:spPr>
        <p:txBody>
          <a:bodyPr/>
          <a:lstStyle>
            <a:lvl1pPr>
              <a:defRPr/>
            </a:lvl1pPr>
          </a:lstStyle>
          <a:p>
            <a:fld id="{2089C557-F128-48B0-B515-A87647D340D2}" type="datetimeFigureOut">
              <a:rPr lang="en-US"/>
              <a:pPr/>
              <a:t>1/31/2020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300" y="1169988"/>
            <a:ext cx="5194300" cy="201612"/>
          </a:xfrm>
        </p:spPr>
        <p:txBody>
          <a:bodyPr/>
          <a:lstStyle>
            <a:lvl1pPr>
              <a:defRPr>
                <a:solidFill>
                  <a:srgbClr val="BCBCBC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138" y="1169988"/>
            <a:ext cx="733425" cy="201612"/>
          </a:xfrm>
        </p:spPr>
        <p:txBody>
          <a:bodyPr/>
          <a:lstStyle>
            <a:lvl1pPr>
              <a:defRPr/>
            </a:lvl1pPr>
          </a:lstStyle>
          <a:p>
            <a:fld id="{A3324EA4-AE7E-4685-A7B2-FA51CD78FCD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2730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fld id="{764874CE-2187-49BD-915D-1A3C171843DC}" type="datetimeFigureOut">
              <a:rPr lang="en-US"/>
              <a:pPr/>
              <a:t>1/31/2020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fld id="{6B701F47-DAFB-4B1F-9151-84277584FB2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9031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49D677C-6A86-4ED3-8B8B-E7ECB9389006}" type="datetimeFigureOut">
              <a:rPr lang="en-US"/>
              <a:pPr/>
              <a:t>1/31/2020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767504-979F-470D-8579-A05EB813352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1404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invGray">
          <a:xfrm>
            <a:off x="6599238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/>
        </p:nvSpPr>
        <p:spPr bwMode="ltGray">
          <a:xfrm>
            <a:off x="6648450" y="0"/>
            <a:ext cx="2514600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B0BA0CB-9C8E-420E-9F84-BC99A5AD7B15}" type="datetimeFigureOut">
              <a:rPr lang="en-US"/>
              <a:pPr/>
              <a:t>1/31/2020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013" y="6376988"/>
            <a:ext cx="3836987" cy="36512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84A180-A6E2-46FE-9B17-84982F88FE6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5245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fld id="{8C35999F-E125-4F3A-95B1-9FB2B9F0C0DD}" type="datetimeFigureOut">
              <a:rPr lang="en-US"/>
              <a:pPr/>
              <a:t>1/31/2020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fld id="{A259F4CE-D003-49B7-89EE-6BD7B90E03B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6573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fld id="{764874CE-2187-49BD-915D-1A3C171843DC}" type="datetimeFigureOut">
              <a:rPr lang="en-US"/>
              <a:pPr/>
              <a:t>1/31/2020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fld id="{6B701F47-DAFB-4B1F-9151-84277584FB2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90312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fld id="{88436394-0CBD-49DF-AC9F-5711C1E0088B}" type="datetimeFigureOut">
              <a:rPr lang="en-US"/>
              <a:pPr/>
              <a:t>1/31/2020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fld id="{2FBCAD4E-B0B1-448F-A310-1CD29491837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5161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fld id="{B048D6CF-0ABE-46B2-A1AF-16927340F2AE}" type="datetimeFigureOut">
              <a:rPr lang="en-US"/>
              <a:pPr/>
              <a:t>1/31/2020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fld id="{70C1799D-5F4C-4901-A3F3-7284FB823F1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05307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fld id="{72CD5C27-06AC-4F38-BD65-EEE35D66B31F}" type="datetimeFigureOut">
              <a:rPr lang="en-US"/>
              <a:pPr/>
              <a:t>1/31/2020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fld id="{F8E17FCA-75AA-4615-B5DC-54963D463EE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55813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fld id="{DF47B1C2-3721-4278-99D3-0C6120329953}" type="datetimeFigureOut">
              <a:rPr lang="en-US"/>
              <a:pPr/>
              <a:t>1/31/2020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fld id="{7603289C-63CF-4DAD-8B96-FD57121C719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35101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fld id="{6057787C-C525-4C98-BFBE-71785B76CD72}" type="datetimeFigureOut">
              <a:rPr lang="en-US"/>
              <a:pPr/>
              <a:t>1/31/2020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fld id="{6394DF00-00D9-4451-A44B-8CB6A7E216A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42268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fld id="{859C96B0-5F3D-4B86-8C82-BF17F403B76A}" type="datetimeFigureOut">
              <a:rPr lang="en-US"/>
              <a:pPr/>
              <a:t>1/31/2020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fld id="{97A8E2C5-500D-49CE-BD18-CA4227928C8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2845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fld id="{88436394-0CBD-49DF-AC9F-5711C1E0088B}" type="datetimeFigureOut">
              <a:rPr lang="en-US"/>
              <a:pPr/>
              <a:t>1/31/2020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fld id="{2FBCAD4E-B0B1-448F-A310-1CD29491837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51612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fld id="{7668E5EF-9228-4ADD-AE6D-884281B5C0C4}" type="datetimeFigureOut">
              <a:rPr lang="en-US"/>
              <a:pPr/>
              <a:t>1/31/2020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fld id="{38C3D7DC-8B0E-4791-824F-D4F8FFBA54E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18283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fld id="{AEC32B06-6FF9-4ADF-B327-DF5A2E50AA6B}" type="datetimeFigureOut">
              <a:rPr lang="en-US"/>
              <a:pPr/>
              <a:t>1/31/2020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fld id="{7BF376F1-7B5C-4574-9C20-70783974556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438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fld id="{B048D6CF-0ABE-46B2-A1AF-16927340F2AE}" type="datetimeFigureOut">
              <a:rPr lang="en-US"/>
              <a:pPr/>
              <a:t>1/31/2020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fld id="{70C1799D-5F4C-4901-A3F3-7284FB823F1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0530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fld id="{72CD5C27-06AC-4F38-BD65-EEE35D66B31F}" type="datetimeFigureOut">
              <a:rPr lang="en-US"/>
              <a:pPr/>
              <a:t>1/31/2020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fld id="{F8E17FCA-75AA-4615-B5DC-54963D463EE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5581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fld id="{DF47B1C2-3721-4278-99D3-0C6120329953}" type="datetimeFigureOut">
              <a:rPr lang="en-US"/>
              <a:pPr/>
              <a:t>1/31/2020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fld id="{7603289C-63CF-4DAD-8B96-FD57121C719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3510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fld id="{6057787C-C525-4C98-BFBE-71785B76CD72}" type="datetimeFigureOut">
              <a:rPr lang="en-US"/>
              <a:pPr/>
              <a:t>1/31/2020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fld id="{6394DF00-00D9-4451-A44B-8CB6A7E216A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4226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fld id="{859C96B0-5F3D-4B86-8C82-BF17F403B76A}" type="datetimeFigureOut">
              <a:rPr lang="en-US"/>
              <a:pPr/>
              <a:t>1/31/2020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fld id="{97A8E2C5-500D-49CE-BD18-CA4227928C8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2845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fld id="{7668E5EF-9228-4ADD-AE6D-884281B5C0C4}" type="datetimeFigureOut">
              <a:rPr lang="en-US"/>
              <a:pPr/>
              <a:t>1/31/2020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fld id="{38C3D7DC-8B0E-4791-824F-D4F8FFBA54E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182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Shape" hidden="1"/>
          <p:cNvSpPr/>
          <p:nvPr userDrawn="1"/>
        </p:nvSpPr>
        <p:spPr>
          <a:xfrm>
            <a:off x="127000" y="254000"/>
            <a:ext cx="1270000" cy="127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/>
              <a:t>iRespond Graph</a:t>
            </a:r>
          </a:p>
        </p:txBody>
      </p:sp>
      <p:grpSp>
        <p:nvGrpSpPr>
          <p:cNvPr id="1027" name="CorrectBarGroup"/>
          <p:cNvGrpSpPr>
            <a:grpSpLocks/>
          </p:cNvGrpSpPr>
          <p:nvPr userDrawn="1"/>
        </p:nvGrpSpPr>
        <p:grpSpPr bwMode="auto">
          <a:xfrm>
            <a:off x="1270000" y="3175000"/>
            <a:ext cx="2667000" cy="2540000"/>
            <a:chOff x="1270000" y="3175000"/>
            <a:chExt cx="2667000" cy="2540000"/>
          </a:xfrm>
        </p:grpSpPr>
        <p:sp>
          <p:nvSpPr>
            <p:cNvPr id="9" name="CorrectBar0"/>
            <p:cNvSpPr/>
            <p:nvPr userDrawn="1"/>
          </p:nvSpPr>
          <p:spPr>
            <a:xfrm>
              <a:off x="1270000" y="3175000"/>
              <a:ext cx="1079500" cy="2540000"/>
            </a:xfrm>
            <a:prstGeom prst="rect">
              <a:avLst/>
            </a:prstGeom>
            <a:solidFill>
              <a:srgbClr val="22FF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2" name="CorrectBar1"/>
            <p:cNvSpPr/>
            <p:nvPr userDrawn="1"/>
          </p:nvSpPr>
          <p:spPr>
            <a:xfrm>
              <a:off x="2857500" y="4445000"/>
              <a:ext cx="1079500" cy="1270000"/>
            </a:xfrm>
            <a:prstGeom prst="rect">
              <a:avLst/>
            </a:prstGeom>
            <a:solidFill>
              <a:srgbClr val="22FF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1028" name="PercentLabelGroup"/>
          <p:cNvGrpSpPr>
            <a:grpSpLocks/>
          </p:cNvGrpSpPr>
          <p:nvPr userDrawn="1"/>
        </p:nvGrpSpPr>
        <p:grpSpPr bwMode="auto">
          <a:xfrm>
            <a:off x="1270000" y="1270000"/>
            <a:ext cx="7429500" cy="317500"/>
            <a:chOff x="1270000" y="1270000"/>
            <a:chExt cx="7429500" cy="317500"/>
          </a:xfrm>
        </p:grpSpPr>
        <p:sp>
          <p:nvSpPr>
            <p:cNvPr id="8" name="PercentLabel0"/>
            <p:cNvSpPr/>
            <p:nvPr userDrawn="1"/>
          </p:nvSpPr>
          <p:spPr>
            <a:xfrm>
              <a:off x="127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>
                  <a:solidFill>
                    <a:srgbClr val="000000"/>
                  </a:solidFill>
                </a:rPr>
                <a:t>67%</a:t>
              </a:r>
            </a:p>
          </p:txBody>
        </p:sp>
        <p:sp>
          <p:nvSpPr>
            <p:cNvPr id="11" name="PercentLabel1"/>
            <p:cNvSpPr/>
            <p:nvPr userDrawn="1"/>
          </p:nvSpPr>
          <p:spPr>
            <a:xfrm>
              <a:off x="2857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>
                  <a:solidFill>
                    <a:srgbClr val="000000"/>
                  </a:solidFill>
                </a:rPr>
                <a:t>33%</a:t>
              </a:r>
            </a:p>
          </p:txBody>
        </p:sp>
        <p:sp>
          <p:nvSpPr>
            <p:cNvPr id="14" name="PercentLabel2"/>
            <p:cNvSpPr/>
            <p:nvPr userDrawn="1"/>
          </p:nvSpPr>
          <p:spPr>
            <a:xfrm>
              <a:off x="4445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>
                  <a:solidFill>
                    <a:srgbClr val="000000"/>
                  </a:solidFill>
                </a:rPr>
                <a:t>100%</a:t>
              </a:r>
            </a:p>
          </p:txBody>
        </p:sp>
        <p:sp>
          <p:nvSpPr>
            <p:cNvPr id="17" name="PercentLabel3"/>
            <p:cNvSpPr/>
            <p:nvPr userDrawn="1"/>
          </p:nvSpPr>
          <p:spPr>
            <a:xfrm>
              <a:off x="6032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>
                  <a:solidFill>
                    <a:srgbClr val="000000"/>
                  </a:solidFill>
                </a:rPr>
                <a:t>100%</a:t>
              </a:r>
            </a:p>
          </p:txBody>
        </p:sp>
        <p:sp>
          <p:nvSpPr>
            <p:cNvPr id="20" name="PercentLabel4"/>
            <p:cNvSpPr/>
            <p:nvPr userDrawn="1"/>
          </p:nvSpPr>
          <p:spPr>
            <a:xfrm>
              <a:off x="762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>
                  <a:solidFill>
                    <a:srgbClr val="000000"/>
                  </a:solidFill>
                </a:rPr>
                <a:t>67%</a:t>
              </a:r>
            </a:p>
          </p:txBody>
        </p:sp>
      </p:grpSp>
      <p:grpSp>
        <p:nvGrpSpPr>
          <p:cNvPr id="1029" name="IncorrectBarGroup"/>
          <p:cNvGrpSpPr>
            <a:grpSpLocks/>
          </p:cNvGrpSpPr>
          <p:nvPr userDrawn="1"/>
        </p:nvGrpSpPr>
        <p:grpSpPr bwMode="auto">
          <a:xfrm>
            <a:off x="4445000" y="1905000"/>
            <a:ext cx="4254500" cy="3810000"/>
            <a:chOff x="4445000" y="1905000"/>
            <a:chExt cx="4254500" cy="3810000"/>
          </a:xfrm>
        </p:grpSpPr>
        <p:sp>
          <p:nvSpPr>
            <p:cNvPr id="15" name="IncorrectBar2"/>
            <p:cNvSpPr/>
            <p:nvPr userDrawn="1"/>
          </p:nvSpPr>
          <p:spPr>
            <a:xfrm>
              <a:off x="44450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8" name="IncorrectBar3"/>
            <p:cNvSpPr/>
            <p:nvPr userDrawn="1"/>
          </p:nvSpPr>
          <p:spPr>
            <a:xfrm>
              <a:off x="60325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1" name="IncorrectBar4"/>
            <p:cNvSpPr/>
            <p:nvPr userDrawn="1"/>
          </p:nvSpPr>
          <p:spPr>
            <a:xfrm>
              <a:off x="7620000" y="3175000"/>
              <a:ext cx="1079500" cy="2540000"/>
            </a:xfrm>
            <a:prstGeom prst="rect">
              <a:avLst/>
            </a:prstGeom>
            <a:solidFill>
              <a:srgbClr val="FF22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1030" name="XLabelGroup"/>
          <p:cNvGrpSpPr>
            <a:grpSpLocks/>
          </p:cNvGrpSpPr>
          <p:nvPr userDrawn="1"/>
        </p:nvGrpSpPr>
        <p:grpSpPr bwMode="auto">
          <a:xfrm>
            <a:off x="1270000" y="5842000"/>
            <a:ext cx="7429500" cy="317500"/>
            <a:chOff x="1270000" y="5842000"/>
            <a:chExt cx="7429500" cy="317500"/>
          </a:xfrm>
        </p:grpSpPr>
        <p:sp>
          <p:nvSpPr>
            <p:cNvPr id="10" name="XValueLabel0"/>
            <p:cNvSpPr/>
            <p:nvPr userDrawn="1"/>
          </p:nvSpPr>
          <p:spPr>
            <a:xfrm>
              <a:off x="127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>
                  <a:solidFill>
                    <a:srgbClr val="000000"/>
                  </a:solidFill>
                </a:rPr>
                <a:t>A*</a:t>
              </a:r>
            </a:p>
          </p:txBody>
        </p:sp>
        <p:sp>
          <p:nvSpPr>
            <p:cNvPr id="13" name="XValueLabel1"/>
            <p:cNvSpPr/>
            <p:nvPr userDrawn="1"/>
          </p:nvSpPr>
          <p:spPr>
            <a:xfrm>
              <a:off x="2857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>
                  <a:solidFill>
                    <a:srgbClr val="000000"/>
                  </a:solidFill>
                </a:rPr>
                <a:t>B*</a:t>
              </a:r>
            </a:p>
          </p:txBody>
        </p:sp>
        <p:sp>
          <p:nvSpPr>
            <p:cNvPr id="16" name="XValueLabel2"/>
            <p:cNvSpPr/>
            <p:nvPr userDrawn="1"/>
          </p:nvSpPr>
          <p:spPr>
            <a:xfrm>
              <a:off x="4445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800">
                  <a:solidFill>
                    <a:srgbClr val="000000"/>
                  </a:solidFill>
                </a:rPr>
                <a:t>C</a:t>
              </a:r>
            </a:p>
          </p:txBody>
        </p:sp>
        <p:sp>
          <p:nvSpPr>
            <p:cNvPr id="19" name="XValueLabel3"/>
            <p:cNvSpPr/>
            <p:nvPr userDrawn="1"/>
          </p:nvSpPr>
          <p:spPr>
            <a:xfrm>
              <a:off x="6032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800">
                  <a:solidFill>
                    <a:srgbClr val="000000"/>
                  </a:solidFill>
                </a:rPr>
                <a:t>D</a:t>
              </a:r>
            </a:p>
          </p:txBody>
        </p:sp>
        <p:sp>
          <p:nvSpPr>
            <p:cNvPr id="22" name="XValueLabel4"/>
            <p:cNvSpPr/>
            <p:nvPr userDrawn="1"/>
          </p:nvSpPr>
          <p:spPr>
            <a:xfrm>
              <a:off x="762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800">
                  <a:solidFill>
                    <a:srgbClr val="000000"/>
                  </a:solidFill>
                </a:rPr>
                <a:t>E</a:t>
              </a:r>
            </a:p>
          </p:txBody>
        </p:sp>
      </p:grpSp>
      <p:grpSp>
        <p:nvGrpSpPr>
          <p:cNvPr id="1031" name="AxisLineGroup"/>
          <p:cNvGrpSpPr>
            <a:grpSpLocks/>
          </p:cNvGrpSpPr>
          <p:nvPr userDrawn="1"/>
        </p:nvGrpSpPr>
        <p:grpSpPr bwMode="auto">
          <a:xfrm>
            <a:off x="889000" y="1587500"/>
            <a:ext cx="8001000" cy="4127500"/>
            <a:chOff x="889000" y="1587500"/>
            <a:chExt cx="8001000" cy="4127500"/>
          </a:xfrm>
        </p:grpSpPr>
        <p:cxnSp>
          <p:nvCxnSpPr>
            <p:cNvPr id="23" name="XAxisLine"/>
            <p:cNvCxnSpPr/>
            <p:nvPr userDrawn="1"/>
          </p:nvCxnSpPr>
          <p:spPr>
            <a:xfrm>
              <a:off x="889000" y="5715000"/>
              <a:ext cx="8001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YAxisLine"/>
            <p:cNvCxnSpPr/>
            <p:nvPr userDrawn="1"/>
          </p:nvCxnSpPr>
          <p:spPr>
            <a:xfrm>
              <a:off x="1016000" y="1587500"/>
              <a:ext cx="0" cy="412750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YAxisTick0"/>
            <p:cNvCxnSpPr/>
            <p:nvPr userDrawn="1"/>
          </p:nvCxnSpPr>
          <p:spPr>
            <a:xfrm>
              <a:off x="889000" y="571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YAxisTick1"/>
            <p:cNvCxnSpPr/>
            <p:nvPr userDrawn="1"/>
          </p:nvCxnSpPr>
          <p:spPr>
            <a:xfrm>
              <a:off x="889000" y="444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YAxisTick2"/>
            <p:cNvCxnSpPr/>
            <p:nvPr userDrawn="1"/>
          </p:nvCxnSpPr>
          <p:spPr>
            <a:xfrm>
              <a:off x="889000" y="317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YAxisTick3"/>
            <p:cNvCxnSpPr/>
            <p:nvPr userDrawn="1"/>
          </p:nvCxnSpPr>
          <p:spPr>
            <a:xfrm>
              <a:off x="889000" y="190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32" name="YLabelGroup"/>
          <p:cNvGrpSpPr>
            <a:grpSpLocks/>
          </p:cNvGrpSpPr>
          <p:nvPr userDrawn="1"/>
        </p:nvGrpSpPr>
        <p:grpSpPr bwMode="auto">
          <a:xfrm>
            <a:off x="254000" y="1841500"/>
            <a:ext cx="762000" cy="3937000"/>
            <a:chOff x="254000" y="1841500"/>
            <a:chExt cx="762000" cy="3937000"/>
          </a:xfrm>
        </p:grpSpPr>
        <p:sp>
          <p:nvSpPr>
            <p:cNvPr id="26" name="YValueLabel0"/>
            <p:cNvSpPr/>
            <p:nvPr userDrawn="1"/>
          </p:nvSpPr>
          <p:spPr>
            <a:xfrm>
              <a:off x="254000" y="565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>
                  <a:solidFill>
                    <a:srgbClr val="000000"/>
                  </a:solidFill>
                </a:rPr>
                <a:t>0</a:t>
              </a:r>
            </a:p>
          </p:txBody>
        </p:sp>
        <p:sp>
          <p:nvSpPr>
            <p:cNvPr id="28" name="YValueLabel1"/>
            <p:cNvSpPr/>
            <p:nvPr userDrawn="1"/>
          </p:nvSpPr>
          <p:spPr>
            <a:xfrm>
              <a:off x="254000" y="438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30" name="YValueLabel2"/>
            <p:cNvSpPr/>
            <p:nvPr userDrawn="1"/>
          </p:nvSpPr>
          <p:spPr>
            <a:xfrm>
              <a:off x="254000" y="311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>
                  <a:solidFill>
                    <a:srgbClr val="000000"/>
                  </a:solidFill>
                </a:rPr>
                <a:t>2</a:t>
              </a:r>
            </a:p>
          </p:txBody>
        </p:sp>
        <p:sp>
          <p:nvSpPr>
            <p:cNvPr id="32" name="YValueLabel3"/>
            <p:cNvSpPr/>
            <p:nvPr userDrawn="1"/>
          </p:nvSpPr>
          <p:spPr>
            <a:xfrm>
              <a:off x="254000" y="184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>
                  <a:solidFill>
                    <a:srgbClr val="000000"/>
                  </a:solidFill>
                </a:rPr>
                <a:t>3</a:t>
              </a: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5" r:id="rId1"/>
    <p:sldLayoutId id="2147483856" r:id="rId2"/>
    <p:sldLayoutId id="2147483857" r:id="rId3"/>
    <p:sldLayoutId id="2147483858" r:id="rId4"/>
    <p:sldLayoutId id="2147483859" r:id="rId5"/>
    <p:sldLayoutId id="2147483860" r:id="rId6"/>
    <p:sldLayoutId id="2147483861" r:id="rId7"/>
    <p:sldLayoutId id="2147483862" r:id="rId8"/>
    <p:sldLayoutId id="2147483863" r:id="rId9"/>
    <p:sldLayoutId id="2147483864" r:id="rId10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6688"/>
            <a:ext cx="9144000" cy="444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4000" cy="14335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0950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05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774825"/>
            <a:ext cx="8229600" cy="462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</p:spPr>
        <p:txBody>
          <a:bodyPr vert="horz" wrap="square" lIns="109728" tIns="45720" rIns="45720" bIns="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3F3F3F"/>
                </a:solidFill>
                <a:latin typeface="Corbel" pitchFamily="34" charset="0"/>
              </a:defRPr>
            </a:lvl1pPr>
          </a:lstStyle>
          <a:p>
            <a:fld id="{637ABE4F-7424-4DF3-8117-69EFDE21559D}" type="datetimeFigureOut">
              <a:rPr lang="en-US"/>
              <a:pPr/>
              <a:t>1/31/2020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013" y="6477000"/>
            <a:ext cx="5508625" cy="274638"/>
          </a:xfrm>
          <a:prstGeom prst="rect">
            <a:avLst/>
          </a:prstGeom>
        </p:spPr>
        <p:txBody>
          <a:bodyPr vert="horz" wrap="square" lIns="45720" tIns="45720" rIns="45720" bIns="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3F3F3F"/>
                </a:solidFill>
                <a:latin typeface="Corbel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 vert="horz" wrap="square" lIns="91440" tIns="45720" rIns="91440" bIns="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3F3F3F"/>
                </a:solidFill>
                <a:latin typeface="Corbel" pitchFamily="34" charset="0"/>
              </a:defRPr>
            </a:lvl1pPr>
          </a:lstStyle>
          <a:p>
            <a:fld id="{1C2EE8AE-BCA9-4980-8E28-5E130979B68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50" r:id="rId2"/>
    <p:sldLayoutId id="2147483866" r:id="rId3"/>
    <p:sldLayoutId id="2147483851" r:id="rId4"/>
    <p:sldLayoutId id="2147483852" r:id="rId5"/>
    <p:sldLayoutId id="2147483853" r:id="rId6"/>
    <p:sldLayoutId id="2147483867" r:id="rId7"/>
    <p:sldLayoutId id="2147483868" r:id="rId8"/>
    <p:sldLayoutId id="2147483869" r:id="rId9"/>
    <p:sldLayoutId id="2147483854" r:id="rId10"/>
    <p:sldLayoutId id="214748387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500" b="1" kern="1200">
          <a:solidFill>
            <a:srgbClr val="FFC8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9pPr>
      <a:extLst/>
    </p:titleStyle>
    <p:bodyStyle>
      <a:lvl1pPr marL="438150" indent="-319088" algn="l" rtl="0" eaLnBrk="0" fontAlgn="base" hangingPunct="0">
        <a:spcBef>
          <a:spcPct val="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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0250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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Clr>
          <a:srgbClr val="E66C7D"/>
        </a:buClr>
        <a:buFont typeface="Arial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025" indent="-182563" algn="l" rtl="0" eaLnBrk="0" fontAlgn="base" hangingPunct="0">
        <a:spcBef>
          <a:spcPct val="20000"/>
        </a:spcBef>
        <a:spcAft>
          <a:spcPct val="0"/>
        </a:spcAft>
        <a:buClr>
          <a:srgbClr val="6BB76D"/>
        </a:buClr>
        <a:buFont typeface="Arial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5575" indent="-182563" algn="l" rtl="0" eaLnBrk="0" fontAlgn="base" hangingPunct="0">
        <a:spcBef>
          <a:spcPct val="20000"/>
        </a:spcBef>
        <a:spcAft>
          <a:spcPct val="0"/>
        </a:spcAft>
        <a:buClr>
          <a:srgbClr val="E88651"/>
        </a:buClr>
        <a:buFont typeface="Wingdings 3" pitchFamily="18" charset="2"/>
        <a:buChar char=""/>
        <a:defRPr lang="en-US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Shape" hidden="1"/>
          <p:cNvSpPr/>
          <p:nvPr userDrawn="1"/>
        </p:nvSpPr>
        <p:spPr>
          <a:xfrm>
            <a:off x="127000" y="254000"/>
            <a:ext cx="1270000" cy="127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/>
              <a:t>iRespond Graph</a:t>
            </a:r>
          </a:p>
        </p:txBody>
      </p:sp>
      <p:grpSp>
        <p:nvGrpSpPr>
          <p:cNvPr id="1027" name="CorrectBarGroup"/>
          <p:cNvGrpSpPr>
            <a:grpSpLocks/>
          </p:cNvGrpSpPr>
          <p:nvPr userDrawn="1"/>
        </p:nvGrpSpPr>
        <p:grpSpPr bwMode="auto">
          <a:xfrm>
            <a:off x="1270000" y="3175000"/>
            <a:ext cx="2667000" cy="2540000"/>
            <a:chOff x="1270000" y="3175000"/>
            <a:chExt cx="2667000" cy="2540000"/>
          </a:xfrm>
        </p:grpSpPr>
        <p:sp>
          <p:nvSpPr>
            <p:cNvPr id="9" name="CorrectBar0"/>
            <p:cNvSpPr/>
            <p:nvPr userDrawn="1"/>
          </p:nvSpPr>
          <p:spPr>
            <a:xfrm>
              <a:off x="1270000" y="3175000"/>
              <a:ext cx="1079500" cy="2540000"/>
            </a:xfrm>
            <a:prstGeom prst="rect">
              <a:avLst/>
            </a:prstGeom>
            <a:solidFill>
              <a:srgbClr val="22FF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2" name="CorrectBar1"/>
            <p:cNvSpPr/>
            <p:nvPr userDrawn="1"/>
          </p:nvSpPr>
          <p:spPr>
            <a:xfrm>
              <a:off x="2857500" y="4445000"/>
              <a:ext cx="1079500" cy="1270000"/>
            </a:xfrm>
            <a:prstGeom prst="rect">
              <a:avLst/>
            </a:prstGeom>
            <a:solidFill>
              <a:srgbClr val="22FF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1028" name="PercentLabelGroup"/>
          <p:cNvGrpSpPr>
            <a:grpSpLocks/>
          </p:cNvGrpSpPr>
          <p:nvPr userDrawn="1"/>
        </p:nvGrpSpPr>
        <p:grpSpPr bwMode="auto">
          <a:xfrm>
            <a:off x="1270000" y="1270000"/>
            <a:ext cx="7429500" cy="317500"/>
            <a:chOff x="1270000" y="1270000"/>
            <a:chExt cx="7429500" cy="317500"/>
          </a:xfrm>
        </p:grpSpPr>
        <p:sp>
          <p:nvSpPr>
            <p:cNvPr id="8" name="PercentLabel0"/>
            <p:cNvSpPr/>
            <p:nvPr userDrawn="1"/>
          </p:nvSpPr>
          <p:spPr>
            <a:xfrm>
              <a:off x="127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>
                  <a:solidFill>
                    <a:srgbClr val="000000"/>
                  </a:solidFill>
                </a:rPr>
                <a:t>67%</a:t>
              </a:r>
            </a:p>
          </p:txBody>
        </p:sp>
        <p:sp>
          <p:nvSpPr>
            <p:cNvPr id="11" name="PercentLabel1"/>
            <p:cNvSpPr/>
            <p:nvPr userDrawn="1"/>
          </p:nvSpPr>
          <p:spPr>
            <a:xfrm>
              <a:off x="2857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>
                  <a:solidFill>
                    <a:srgbClr val="000000"/>
                  </a:solidFill>
                </a:rPr>
                <a:t>33%</a:t>
              </a:r>
            </a:p>
          </p:txBody>
        </p:sp>
        <p:sp>
          <p:nvSpPr>
            <p:cNvPr id="14" name="PercentLabel2"/>
            <p:cNvSpPr/>
            <p:nvPr userDrawn="1"/>
          </p:nvSpPr>
          <p:spPr>
            <a:xfrm>
              <a:off x="4445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>
                  <a:solidFill>
                    <a:srgbClr val="000000"/>
                  </a:solidFill>
                </a:rPr>
                <a:t>100%</a:t>
              </a:r>
            </a:p>
          </p:txBody>
        </p:sp>
        <p:sp>
          <p:nvSpPr>
            <p:cNvPr id="17" name="PercentLabel3"/>
            <p:cNvSpPr/>
            <p:nvPr userDrawn="1"/>
          </p:nvSpPr>
          <p:spPr>
            <a:xfrm>
              <a:off x="6032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>
                  <a:solidFill>
                    <a:srgbClr val="000000"/>
                  </a:solidFill>
                </a:rPr>
                <a:t>100%</a:t>
              </a:r>
            </a:p>
          </p:txBody>
        </p:sp>
        <p:sp>
          <p:nvSpPr>
            <p:cNvPr id="20" name="PercentLabel4"/>
            <p:cNvSpPr/>
            <p:nvPr userDrawn="1"/>
          </p:nvSpPr>
          <p:spPr>
            <a:xfrm>
              <a:off x="762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>
                  <a:solidFill>
                    <a:srgbClr val="000000"/>
                  </a:solidFill>
                </a:rPr>
                <a:t>67%</a:t>
              </a:r>
            </a:p>
          </p:txBody>
        </p:sp>
      </p:grpSp>
      <p:grpSp>
        <p:nvGrpSpPr>
          <p:cNvPr id="1029" name="IncorrectBarGroup"/>
          <p:cNvGrpSpPr>
            <a:grpSpLocks/>
          </p:cNvGrpSpPr>
          <p:nvPr userDrawn="1"/>
        </p:nvGrpSpPr>
        <p:grpSpPr bwMode="auto">
          <a:xfrm>
            <a:off x="4445000" y="1905000"/>
            <a:ext cx="4254500" cy="3810000"/>
            <a:chOff x="4445000" y="1905000"/>
            <a:chExt cx="4254500" cy="3810000"/>
          </a:xfrm>
        </p:grpSpPr>
        <p:sp>
          <p:nvSpPr>
            <p:cNvPr id="15" name="IncorrectBar2"/>
            <p:cNvSpPr/>
            <p:nvPr userDrawn="1"/>
          </p:nvSpPr>
          <p:spPr>
            <a:xfrm>
              <a:off x="44450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8" name="IncorrectBar3"/>
            <p:cNvSpPr/>
            <p:nvPr userDrawn="1"/>
          </p:nvSpPr>
          <p:spPr>
            <a:xfrm>
              <a:off x="60325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1" name="IncorrectBar4"/>
            <p:cNvSpPr/>
            <p:nvPr userDrawn="1"/>
          </p:nvSpPr>
          <p:spPr>
            <a:xfrm>
              <a:off x="7620000" y="3175000"/>
              <a:ext cx="1079500" cy="2540000"/>
            </a:xfrm>
            <a:prstGeom prst="rect">
              <a:avLst/>
            </a:prstGeom>
            <a:solidFill>
              <a:srgbClr val="FF22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1030" name="XLabelGroup"/>
          <p:cNvGrpSpPr>
            <a:grpSpLocks/>
          </p:cNvGrpSpPr>
          <p:nvPr userDrawn="1"/>
        </p:nvGrpSpPr>
        <p:grpSpPr bwMode="auto">
          <a:xfrm>
            <a:off x="1270000" y="5842000"/>
            <a:ext cx="7429500" cy="317500"/>
            <a:chOff x="1270000" y="5842000"/>
            <a:chExt cx="7429500" cy="317500"/>
          </a:xfrm>
        </p:grpSpPr>
        <p:sp>
          <p:nvSpPr>
            <p:cNvPr id="10" name="XValueLabel0"/>
            <p:cNvSpPr/>
            <p:nvPr userDrawn="1"/>
          </p:nvSpPr>
          <p:spPr>
            <a:xfrm>
              <a:off x="127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>
                  <a:solidFill>
                    <a:srgbClr val="000000"/>
                  </a:solidFill>
                </a:rPr>
                <a:t>A*</a:t>
              </a:r>
            </a:p>
          </p:txBody>
        </p:sp>
        <p:sp>
          <p:nvSpPr>
            <p:cNvPr id="13" name="XValueLabel1"/>
            <p:cNvSpPr/>
            <p:nvPr userDrawn="1"/>
          </p:nvSpPr>
          <p:spPr>
            <a:xfrm>
              <a:off x="2857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>
                  <a:solidFill>
                    <a:srgbClr val="000000"/>
                  </a:solidFill>
                </a:rPr>
                <a:t>B*</a:t>
              </a:r>
            </a:p>
          </p:txBody>
        </p:sp>
        <p:sp>
          <p:nvSpPr>
            <p:cNvPr id="16" name="XValueLabel2"/>
            <p:cNvSpPr/>
            <p:nvPr userDrawn="1"/>
          </p:nvSpPr>
          <p:spPr>
            <a:xfrm>
              <a:off x="4445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800">
                  <a:solidFill>
                    <a:srgbClr val="000000"/>
                  </a:solidFill>
                </a:rPr>
                <a:t>C</a:t>
              </a:r>
            </a:p>
          </p:txBody>
        </p:sp>
        <p:sp>
          <p:nvSpPr>
            <p:cNvPr id="19" name="XValueLabel3"/>
            <p:cNvSpPr/>
            <p:nvPr userDrawn="1"/>
          </p:nvSpPr>
          <p:spPr>
            <a:xfrm>
              <a:off x="6032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800">
                  <a:solidFill>
                    <a:srgbClr val="000000"/>
                  </a:solidFill>
                </a:rPr>
                <a:t>D</a:t>
              </a:r>
            </a:p>
          </p:txBody>
        </p:sp>
        <p:sp>
          <p:nvSpPr>
            <p:cNvPr id="22" name="XValueLabel4"/>
            <p:cNvSpPr/>
            <p:nvPr userDrawn="1"/>
          </p:nvSpPr>
          <p:spPr>
            <a:xfrm>
              <a:off x="762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800">
                  <a:solidFill>
                    <a:srgbClr val="000000"/>
                  </a:solidFill>
                </a:rPr>
                <a:t>E</a:t>
              </a:r>
            </a:p>
          </p:txBody>
        </p:sp>
      </p:grpSp>
      <p:grpSp>
        <p:nvGrpSpPr>
          <p:cNvPr id="1031" name="AxisLineGroup"/>
          <p:cNvGrpSpPr>
            <a:grpSpLocks/>
          </p:cNvGrpSpPr>
          <p:nvPr userDrawn="1"/>
        </p:nvGrpSpPr>
        <p:grpSpPr bwMode="auto">
          <a:xfrm>
            <a:off x="889000" y="1587500"/>
            <a:ext cx="8001000" cy="4127500"/>
            <a:chOff x="889000" y="1587500"/>
            <a:chExt cx="8001000" cy="4127500"/>
          </a:xfrm>
        </p:grpSpPr>
        <p:cxnSp>
          <p:nvCxnSpPr>
            <p:cNvPr id="23" name="XAxisLine"/>
            <p:cNvCxnSpPr/>
            <p:nvPr userDrawn="1"/>
          </p:nvCxnSpPr>
          <p:spPr>
            <a:xfrm>
              <a:off x="889000" y="5715000"/>
              <a:ext cx="8001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YAxisLine"/>
            <p:cNvCxnSpPr/>
            <p:nvPr userDrawn="1"/>
          </p:nvCxnSpPr>
          <p:spPr>
            <a:xfrm>
              <a:off x="1016000" y="1587500"/>
              <a:ext cx="0" cy="412750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YAxisTick0"/>
            <p:cNvCxnSpPr/>
            <p:nvPr userDrawn="1"/>
          </p:nvCxnSpPr>
          <p:spPr>
            <a:xfrm>
              <a:off x="889000" y="571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YAxisTick1"/>
            <p:cNvCxnSpPr/>
            <p:nvPr userDrawn="1"/>
          </p:nvCxnSpPr>
          <p:spPr>
            <a:xfrm>
              <a:off x="889000" y="444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YAxisTick2"/>
            <p:cNvCxnSpPr/>
            <p:nvPr userDrawn="1"/>
          </p:nvCxnSpPr>
          <p:spPr>
            <a:xfrm>
              <a:off x="889000" y="317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YAxisTick3"/>
            <p:cNvCxnSpPr/>
            <p:nvPr userDrawn="1"/>
          </p:nvCxnSpPr>
          <p:spPr>
            <a:xfrm>
              <a:off x="889000" y="190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32" name="YLabelGroup"/>
          <p:cNvGrpSpPr>
            <a:grpSpLocks/>
          </p:cNvGrpSpPr>
          <p:nvPr userDrawn="1"/>
        </p:nvGrpSpPr>
        <p:grpSpPr bwMode="auto">
          <a:xfrm>
            <a:off x="254000" y="1841500"/>
            <a:ext cx="762000" cy="3937000"/>
            <a:chOff x="254000" y="1841500"/>
            <a:chExt cx="762000" cy="3937000"/>
          </a:xfrm>
        </p:grpSpPr>
        <p:sp>
          <p:nvSpPr>
            <p:cNvPr id="26" name="YValueLabel0"/>
            <p:cNvSpPr/>
            <p:nvPr userDrawn="1"/>
          </p:nvSpPr>
          <p:spPr>
            <a:xfrm>
              <a:off x="254000" y="565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>
                  <a:solidFill>
                    <a:srgbClr val="000000"/>
                  </a:solidFill>
                </a:rPr>
                <a:t>0</a:t>
              </a:r>
            </a:p>
          </p:txBody>
        </p:sp>
        <p:sp>
          <p:nvSpPr>
            <p:cNvPr id="28" name="YValueLabel1"/>
            <p:cNvSpPr/>
            <p:nvPr userDrawn="1"/>
          </p:nvSpPr>
          <p:spPr>
            <a:xfrm>
              <a:off x="254000" y="438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30" name="YValueLabel2"/>
            <p:cNvSpPr/>
            <p:nvPr userDrawn="1"/>
          </p:nvSpPr>
          <p:spPr>
            <a:xfrm>
              <a:off x="254000" y="311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>
                  <a:solidFill>
                    <a:srgbClr val="000000"/>
                  </a:solidFill>
                </a:rPr>
                <a:t>2</a:t>
              </a:r>
            </a:p>
          </p:txBody>
        </p:sp>
        <p:sp>
          <p:nvSpPr>
            <p:cNvPr id="32" name="YValueLabel3"/>
            <p:cNvSpPr/>
            <p:nvPr userDrawn="1"/>
          </p:nvSpPr>
          <p:spPr>
            <a:xfrm>
              <a:off x="254000" y="184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>
                  <a:solidFill>
                    <a:srgbClr val="000000"/>
                  </a:solidFill>
                </a:rPr>
                <a:t>3</a:t>
              </a:r>
            </a:p>
          </p:txBody>
        </p:sp>
      </p:grpSp>
      <p:sp>
        <p:nvSpPr>
          <p:cNvPr id="2" name="QuestionShape"/>
          <p:cNvSpPr/>
          <p:nvPr userDrawn="1"/>
        </p:nvSpPr>
        <p:spPr>
          <a:xfrm>
            <a:off x="127000" y="127000"/>
            <a:ext cx="8890000" cy="2857500"/>
          </a:xfrm>
          <a:prstGeom prst="rect">
            <a:avLst/>
          </a:prstGeom>
          <a:solidFill>
            <a:schemeClr val="accent1">
              <a:alpha val="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solidFill>
                  <a:srgbClr val="000000"/>
                </a:solidFill>
              </a:rPr>
              <a:t>iRespond Question Master</a:t>
            </a:r>
          </a:p>
        </p:txBody>
      </p:sp>
      <p:sp>
        <p:nvSpPr>
          <p:cNvPr id="3" name="AShape"/>
          <p:cNvSpPr/>
          <p:nvPr userDrawn="1"/>
        </p:nvSpPr>
        <p:spPr>
          <a:xfrm>
            <a:off x="127000" y="3111500"/>
            <a:ext cx="8890000" cy="711200"/>
          </a:xfrm>
          <a:prstGeom prst="rect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/>
            <a:r>
              <a:rPr lang="en-US" sz="3200"/>
              <a:t>A.) Response A</a:t>
            </a:r>
          </a:p>
        </p:txBody>
      </p:sp>
      <p:sp>
        <p:nvSpPr>
          <p:cNvPr id="4" name="BShape"/>
          <p:cNvSpPr/>
          <p:nvPr userDrawn="1"/>
        </p:nvSpPr>
        <p:spPr>
          <a:xfrm>
            <a:off x="127000" y="3835400"/>
            <a:ext cx="8890000" cy="711200"/>
          </a:xfrm>
          <a:prstGeom prst="rect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/>
            <a:r>
              <a:rPr lang="en-US" sz="3200"/>
              <a:t>B.) Response B</a:t>
            </a:r>
          </a:p>
        </p:txBody>
      </p:sp>
      <p:sp>
        <p:nvSpPr>
          <p:cNvPr id="5" name="CShape"/>
          <p:cNvSpPr/>
          <p:nvPr userDrawn="1"/>
        </p:nvSpPr>
        <p:spPr>
          <a:xfrm>
            <a:off x="127000" y="4559300"/>
            <a:ext cx="8890000" cy="711200"/>
          </a:xfrm>
          <a:prstGeom prst="rect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/>
            <a:r>
              <a:rPr lang="en-US" sz="3200"/>
              <a:t>C.) Response C</a:t>
            </a:r>
          </a:p>
        </p:txBody>
      </p:sp>
      <p:sp>
        <p:nvSpPr>
          <p:cNvPr id="6" name="DShape"/>
          <p:cNvSpPr/>
          <p:nvPr userDrawn="1"/>
        </p:nvSpPr>
        <p:spPr>
          <a:xfrm>
            <a:off x="127000" y="5283200"/>
            <a:ext cx="8890000" cy="711200"/>
          </a:xfrm>
          <a:prstGeom prst="rect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/>
            <a:r>
              <a:rPr lang="en-US" sz="3200"/>
              <a:t>D.) Response D</a:t>
            </a:r>
          </a:p>
        </p:txBody>
      </p:sp>
      <p:sp>
        <p:nvSpPr>
          <p:cNvPr id="33" name="EShape"/>
          <p:cNvSpPr/>
          <p:nvPr userDrawn="1"/>
        </p:nvSpPr>
        <p:spPr>
          <a:xfrm>
            <a:off x="127000" y="6007100"/>
            <a:ext cx="8890000" cy="711200"/>
          </a:xfrm>
          <a:prstGeom prst="rect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/>
            <a:r>
              <a:rPr lang="en-US" sz="3200"/>
              <a:t>E.) Response E</a:t>
            </a:r>
          </a:p>
        </p:txBody>
      </p:sp>
      <p:sp>
        <p:nvSpPr>
          <p:cNvPr id="34" name="Percent"/>
          <p:cNvSpPr/>
          <p:nvPr userDrawn="1"/>
        </p:nvSpPr>
        <p:spPr>
          <a:xfrm>
            <a:off x="6350000" y="254000"/>
            <a:ext cx="2540000" cy="508000"/>
          </a:xfrm>
          <a:prstGeom prst="rect">
            <a:avLst/>
          </a:prstGeom>
          <a:solidFill>
            <a:schemeClr val="accent1">
              <a:alpha val="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rgbClr val="000000"/>
                </a:solidFill>
              </a:rPr>
              <a:t>Percent Complete 100%</a:t>
            </a:r>
          </a:p>
        </p:txBody>
      </p:sp>
      <p:sp>
        <p:nvSpPr>
          <p:cNvPr id="35" name="Timer"/>
          <p:cNvSpPr/>
          <p:nvPr userDrawn="1"/>
        </p:nvSpPr>
        <p:spPr>
          <a:xfrm>
            <a:off x="254000" y="254000"/>
            <a:ext cx="2540000" cy="508000"/>
          </a:xfrm>
          <a:prstGeom prst="rect">
            <a:avLst/>
          </a:prstGeom>
          <a:solidFill>
            <a:schemeClr val="accent1">
              <a:alpha val="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rgbClr val="000000"/>
                </a:solidFill>
              </a:rPr>
              <a:t>00:30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2" r:id="rId1"/>
    <p:sldLayoutId id="2147483873" r:id="rId2"/>
    <p:sldLayoutId id="2147483874" r:id="rId3"/>
    <p:sldLayoutId id="2147483875" r:id="rId4"/>
    <p:sldLayoutId id="2147483876" r:id="rId5"/>
    <p:sldLayoutId id="2147483877" r:id="rId6"/>
    <p:sldLayoutId id="2147483878" r:id="rId7"/>
    <p:sldLayoutId id="2147483879" r:id="rId8"/>
    <p:sldLayoutId id="2147483880" r:id="rId9"/>
    <p:sldLayoutId id="2147483881" r:id="rId10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ookandlearn.com/if?img=0&amp;search=louis%20xvi%20national%20assembly&amp;cat=&amp;bool=and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hyperlink" Target="http://www.lookandlearn.com/if?img=130&amp;search=french%20revolution&amp;cat=&amp;bool=and" TargetMode="Externa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jpeg"/><Relationship Id="rId4" Type="http://schemas.openxmlformats.org/officeDocument/2006/relationships/hyperlink" Target="http://upload.wikimedia.org/wikipedia/commons/2/2e/Ludvig_XVI_av_Frankrike_portr%C3%A4tterad_av_AF_Callet.jpg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hyperlink" Target="http://www.lookandlearn.com/if?img=93&amp;search=french%20revolution&amp;cat=&amp;bool=and" TargetMode="Externa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38.jpeg"/><Relationship Id="rId4" Type="http://schemas.openxmlformats.org/officeDocument/2006/relationships/hyperlink" Target="http://www.lookandlearn.com/if?img=119&amp;search=french%20revolution&amp;cat=&amp;bool=and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image" Target="../media/image43.jpeg"/><Relationship Id="rId7" Type="http://schemas.openxmlformats.org/officeDocument/2006/relationships/image" Target="../media/image46.jpeg"/><Relationship Id="rId2" Type="http://schemas.openxmlformats.org/officeDocument/2006/relationships/hyperlink" Target="http://www.lookandlearn.com/if?img=0&amp;search=french%20revolution&amp;cat=&amp;bool=and" TargetMode="External"/><Relationship Id="rId1" Type="http://schemas.openxmlformats.org/officeDocument/2006/relationships/slideLayout" Target="../slideLayouts/slideLayout16.xml"/><Relationship Id="rId6" Type="http://schemas.openxmlformats.org/officeDocument/2006/relationships/hyperlink" Target="http://www.lookandlearn.com/if?img=94&amp;search=french%20revolution&amp;cat=&amp;bool=and" TargetMode="Externa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hyperlink" Target="http://www.lookandlearn.com/if?img=44&amp;search=french%20revolution&amp;cat=&amp;bool=and" TargetMode="Externa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52.jpeg"/><Relationship Id="rId5" Type="http://schemas.openxmlformats.org/officeDocument/2006/relationships/hyperlink" Target="http://www.lookandlearn.com/if?img=11&amp;search=reign%20of%20terror&amp;cat=&amp;bool=and" TargetMode="External"/><Relationship Id="rId4" Type="http://schemas.openxmlformats.org/officeDocument/2006/relationships/image" Target="../media/image51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wmf"/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hyperlink" Target="http://www.lookandlearn.com/if?img=53&amp;search=french%20revolution&amp;cat=&amp;bool=and" TargetMode="External"/><Relationship Id="rId1" Type="http://schemas.openxmlformats.org/officeDocument/2006/relationships/slideLayout" Target="../slideLayouts/slideLayout1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5.jpe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 descr="DrippingBlood.png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181600"/>
            <a:ext cx="9144000" cy="14478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88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ueva Std Cond" pitchFamily="50" charset="0"/>
              </a:rPr>
              <a:t>French Revolution</a:t>
            </a:r>
          </a:p>
        </p:txBody>
      </p:sp>
      <p:sp>
        <p:nvSpPr>
          <p:cNvPr id="19460" name="Subtitle 2"/>
          <p:cNvSpPr>
            <a:spLocks noGrp="1"/>
          </p:cNvSpPr>
          <p:nvPr>
            <p:ph type="subTitle" idx="1"/>
          </p:nvPr>
        </p:nvSpPr>
        <p:spPr>
          <a:xfrm>
            <a:off x="304800" y="381000"/>
            <a:ext cx="8534400" cy="4114800"/>
          </a:xfrm>
        </p:spPr>
        <p:txBody>
          <a:bodyPr/>
          <a:lstStyle/>
          <a:p>
            <a:pPr algn="just" eaLnBrk="1" hangingPunct="1"/>
            <a:r>
              <a:rPr lang="en-US" sz="3200" b="1" dirty="0"/>
              <a:t>In the late 1780’s, the people of France reacted to food shortages, corrupt governments, greedy nobles, and political oppression by embracing new ideas  and promised a more equal and democratic society.  Attempts to compromise with the  king failed and in 1789, a violent revolution broke out in Paris and spread throughout the entire country.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 descr="http://www.mycoolbackgrounds.com/backgrounds/10359/bloody_rabbi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0"/>
            <a:ext cx="11277600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17" descr="guillot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0"/>
            <a:ext cx="2590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252728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72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Causes </a:t>
            </a:r>
          </a:p>
        </p:txBody>
      </p:sp>
      <p:sp>
        <p:nvSpPr>
          <p:cNvPr id="20485" name="Content Placeholder 2"/>
          <p:cNvSpPr>
            <a:spLocks noGrp="1"/>
          </p:cNvSpPr>
          <p:nvPr>
            <p:ph idx="1"/>
          </p:nvPr>
        </p:nvSpPr>
        <p:spPr>
          <a:xfrm>
            <a:off x="228600" y="2133600"/>
            <a:ext cx="8458200" cy="4038600"/>
          </a:xfrm>
        </p:spPr>
        <p:txBody>
          <a:bodyPr/>
          <a:lstStyle/>
          <a:p>
            <a:pPr eaLnBrk="1" hangingPunct="1"/>
            <a:r>
              <a:rPr lang="en-US" sz="4000" b="1">
                <a:solidFill>
                  <a:schemeClr val="bg1"/>
                </a:solidFill>
              </a:rPr>
              <a:t>Disparity between rich and poor</a:t>
            </a:r>
          </a:p>
          <a:p>
            <a:pPr eaLnBrk="1" hangingPunct="1"/>
            <a:r>
              <a:rPr lang="en-US" sz="4000" b="1">
                <a:solidFill>
                  <a:schemeClr val="bg1"/>
                </a:solidFill>
              </a:rPr>
              <a:t>Unresponsive monarchy</a:t>
            </a:r>
          </a:p>
          <a:p>
            <a:pPr eaLnBrk="1" hangingPunct="1"/>
            <a:r>
              <a:rPr lang="en-US" sz="4000" b="1">
                <a:solidFill>
                  <a:schemeClr val="bg1"/>
                </a:solidFill>
              </a:rPr>
              <a:t>Food and famine of the 1780’s</a:t>
            </a:r>
          </a:p>
          <a:p>
            <a:pPr eaLnBrk="1" hangingPunct="1"/>
            <a:r>
              <a:rPr lang="en-US" sz="4000" b="1">
                <a:solidFill>
                  <a:schemeClr val="bg1"/>
                </a:solidFill>
              </a:rPr>
              <a:t>Success of the American Revolution</a:t>
            </a:r>
          </a:p>
          <a:p>
            <a:pPr eaLnBrk="1" hangingPunct="1"/>
            <a:r>
              <a:rPr lang="en-US" sz="4000" b="1">
                <a:solidFill>
                  <a:schemeClr val="bg1"/>
                </a:solidFill>
              </a:rPr>
              <a:t>Ideas of the Enlightenment</a:t>
            </a:r>
          </a:p>
          <a:p>
            <a:pPr eaLnBrk="1" hangingPunct="1"/>
            <a:r>
              <a:rPr lang="en-US" sz="4000" b="1">
                <a:solidFill>
                  <a:schemeClr val="bg1"/>
                </a:solidFill>
              </a:rPr>
              <a:t>Corruption at all government levels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8" descr="C:\Users\hsm16615\AppData\Local\Microsoft\Windows\Temporary Internet Files\Content.IE5\4YERSS6M\MC900449048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1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03094"/>
            <a:ext cx="8077200" cy="665181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76200" y="1295400"/>
            <a:ext cx="9144000" cy="1470025"/>
          </a:xfrm>
          <a:noFill/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en-US" sz="7200" dirty="0">
                <a:ln w="12700">
                  <a:solidFill>
                    <a:schemeClr val="tx1"/>
                  </a:solidFill>
                </a:ln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ueva Std Cond" pitchFamily="50" charset="0"/>
              </a:rPr>
              <a:t>French Revolution Timeline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352800"/>
            <a:ext cx="6400800" cy="17526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11500" b="1" dirty="0">
                <a:solidFill>
                  <a:schemeClr val="tx1"/>
                </a:solidFill>
                <a:latin typeface="Nueva Std Cond" pitchFamily="50" charset="0"/>
              </a:rPr>
              <a:t> </a:t>
            </a:r>
            <a:r>
              <a:rPr lang="en-US" sz="7200" b="1" dirty="0">
                <a:ln>
                  <a:solidFill>
                    <a:schemeClr val="tx1"/>
                  </a:solidFill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ueva Std Cond" pitchFamily="50" charset="0"/>
              </a:rPr>
              <a:t>1788  –  1799 </a:t>
            </a:r>
            <a:endParaRPr lang="en-US" sz="11500" b="1" dirty="0">
              <a:ln>
                <a:solidFill>
                  <a:schemeClr val="tx1"/>
                </a:solidFill>
              </a:ln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ueva Std Cond" pitchFamily="50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88EA3FF-F801-4C3C-8921-619A59E9B9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02025"/>
            <a:ext cx="9144000" cy="335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Rectangular Callout 6">
            <a:extLst>
              <a:ext uri="{FF2B5EF4-FFF2-40B4-BE49-F238E27FC236}">
                <a16:creationId xmlns:a16="http://schemas.microsoft.com/office/drawing/2014/main" id="{15940448-53B5-44B8-9A1E-64BE6E4CF9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152400"/>
            <a:ext cx="7848600" cy="914400"/>
          </a:xfrm>
          <a:prstGeom prst="wedgeRectCallout">
            <a:avLst>
              <a:gd name="adj1" fmla="val 870"/>
              <a:gd name="adj2" fmla="val -29940"/>
            </a:avLst>
          </a:prstGeom>
          <a:solidFill>
            <a:srgbClr val="CCFFCC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■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r>
              <a:rPr kumimoji="0" lang="en-US" altLang="en-US" sz="3200">
                <a:cs typeface="Arial" panose="020B0604020202020204" pitchFamily="34" charset="0"/>
              </a:rPr>
              <a:t>Social tensions were made worse by a growing financial crisis  in the 1770s &amp; 1780s </a:t>
            </a:r>
          </a:p>
        </p:txBody>
      </p:sp>
      <p:sp>
        <p:nvSpPr>
          <p:cNvPr id="8" name="Rectangular Callout 7">
            <a:extLst>
              <a:ext uri="{FF2B5EF4-FFF2-40B4-BE49-F238E27FC236}">
                <a16:creationId xmlns:a16="http://schemas.microsoft.com/office/drawing/2014/main" id="{CDEC17D5-DB98-4B48-9C51-BD3A7902C1EF}"/>
              </a:ext>
            </a:extLst>
          </p:cNvPr>
          <p:cNvSpPr/>
          <p:nvPr/>
        </p:nvSpPr>
        <p:spPr bwMode="auto">
          <a:xfrm>
            <a:off x="0" y="3429000"/>
            <a:ext cx="1828800" cy="1828800"/>
          </a:xfrm>
          <a:prstGeom prst="wedgeRectCallout">
            <a:avLst>
              <a:gd name="adj1" fmla="val 871"/>
              <a:gd name="adj2" fmla="val -29939"/>
            </a:avLst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lnSpc>
                <a:spcPct val="80000"/>
              </a:lnSpc>
              <a:defRPr/>
            </a:pPr>
            <a:endParaRPr lang="en-US" sz="2200" dirty="0">
              <a:solidFill>
                <a:srgbClr val="1C1C1C"/>
              </a:solidFill>
              <a:latin typeface="Bernard MT Condensed" pitchFamily="18" charset="0"/>
              <a:cs typeface="Arial" charset="0"/>
            </a:endParaRPr>
          </a:p>
          <a:p>
            <a:pPr>
              <a:lnSpc>
                <a:spcPct val="75000"/>
              </a:lnSpc>
              <a:defRPr/>
            </a:pPr>
            <a:r>
              <a:rPr lang="en-US" sz="2300" dirty="0">
                <a:solidFill>
                  <a:srgbClr val="1C1C1C"/>
                </a:solidFill>
                <a:latin typeface="Franklin Gothic Demi Cond" pitchFamily="34" charset="0"/>
                <a:cs typeface="Arial" charset="0"/>
              </a:rPr>
              <a:t>GOVERNMENT DEBTS</a:t>
            </a:r>
          </a:p>
          <a:p>
            <a:pPr marL="177800" indent="-177800">
              <a:lnSpc>
                <a:spcPct val="75000"/>
              </a:lnSpc>
              <a:defRPr/>
            </a:pPr>
            <a:r>
              <a:rPr lang="en-US" sz="1900" dirty="0">
                <a:solidFill>
                  <a:srgbClr val="1C1C1C"/>
                </a:solidFill>
                <a:latin typeface="Franklin Gothic Demi Cond" pitchFamily="34" charset="0"/>
                <a:cs typeface="Arial" charset="0"/>
              </a:rPr>
              <a:t>  (percentage </a:t>
            </a:r>
            <a:br>
              <a:rPr lang="en-US" sz="1900" dirty="0">
                <a:solidFill>
                  <a:srgbClr val="1C1C1C"/>
                </a:solidFill>
                <a:latin typeface="Franklin Gothic Demi Cond" pitchFamily="34" charset="0"/>
                <a:cs typeface="Arial" charset="0"/>
              </a:rPr>
            </a:br>
            <a:r>
              <a:rPr lang="en-US" sz="1900" dirty="0">
                <a:solidFill>
                  <a:srgbClr val="1C1C1C"/>
                </a:solidFill>
                <a:latin typeface="Franklin Gothic Demi Cond" pitchFamily="34" charset="0"/>
                <a:cs typeface="Arial" charset="0"/>
              </a:rPr>
              <a:t>of total government revenue)</a:t>
            </a:r>
          </a:p>
        </p:txBody>
      </p:sp>
      <p:sp>
        <p:nvSpPr>
          <p:cNvPr id="20485" name="Rectangular Callout 8">
            <a:extLst>
              <a:ext uri="{FF2B5EF4-FFF2-40B4-BE49-F238E27FC236}">
                <a16:creationId xmlns:a16="http://schemas.microsoft.com/office/drawing/2014/main" id="{32ABAF0C-0412-4C62-9FC7-150077DFC6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1219200"/>
            <a:ext cx="4572000" cy="2057400"/>
          </a:xfrm>
          <a:prstGeom prst="wedgeRectCallout">
            <a:avLst>
              <a:gd name="adj1" fmla="val 870"/>
              <a:gd name="adj2" fmla="val -29940"/>
            </a:avLst>
          </a:prstGeom>
          <a:solidFill>
            <a:srgbClr val="FFFFCC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■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r>
              <a:rPr kumimoji="0" lang="en-US" altLang="en-US" sz="3200">
                <a:cs typeface="Arial" panose="020B0604020202020204" pitchFamily="34" charset="0"/>
              </a:rPr>
              <a:t>The French government faced massive debts due to  decades of lavish spending, expensive wars, &amp; poor economic planning </a:t>
            </a:r>
          </a:p>
        </p:txBody>
      </p:sp>
      <p:pic>
        <p:nvPicPr>
          <p:cNvPr id="10" name="Picture 5">
            <a:extLst>
              <a:ext uri="{FF2B5EF4-FFF2-40B4-BE49-F238E27FC236}">
                <a16:creationId xmlns:a16="http://schemas.microsoft.com/office/drawing/2014/main" id="{76EDA444-250B-4266-B87A-1833A1A97D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219200"/>
            <a:ext cx="4221163" cy="55626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ular Callout 10">
            <a:extLst>
              <a:ext uri="{FF2B5EF4-FFF2-40B4-BE49-F238E27FC236}">
                <a16:creationId xmlns:a16="http://schemas.microsoft.com/office/drawing/2014/main" id="{203ACC45-4661-47D8-8125-A4FCF9C13B30}"/>
              </a:ext>
            </a:extLst>
          </p:cNvPr>
          <p:cNvSpPr/>
          <p:nvPr/>
        </p:nvSpPr>
        <p:spPr bwMode="auto">
          <a:xfrm>
            <a:off x="76200" y="3429000"/>
            <a:ext cx="4572000" cy="1600200"/>
          </a:xfrm>
          <a:prstGeom prst="wedgeRectCallout">
            <a:avLst>
              <a:gd name="adj1" fmla="val 871"/>
              <a:gd name="adj2" fmla="val -29939"/>
            </a:avLst>
          </a:prstGeom>
          <a:solidFill>
            <a:srgbClr val="CCCC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lnSpc>
                <a:spcPct val="80000"/>
              </a:lnSpc>
              <a:defRPr/>
            </a:pPr>
            <a:r>
              <a:rPr lang="en-US" sz="3200" dirty="0">
                <a:cs typeface="Arial" charset="0"/>
              </a:rPr>
              <a:t>By 1789, half the budget went towards </a:t>
            </a:r>
            <a:r>
              <a:rPr lang="en-US" sz="3200" i="1" dirty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interest</a:t>
            </a:r>
            <a:r>
              <a:rPr lang="en-US" sz="3200" dirty="0">
                <a:cs typeface="Arial" charset="0"/>
              </a:rPr>
              <a:t> on the national debt; 25% of people were unemployed</a:t>
            </a:r>
          </a:p>
        </p:txBody>
      </p:sp>
      <p:sp>
        <p:nvSpPr>
          <p:cNvPr id="12" name="Rectangular Callout 11">
            <a:extLst>
              <a:ext uri="{FF2B5EF4-FFF2-40B4-BE49-F238E27FC236}">
                <a16:creationId xmlns:a16="http://schemas.microsoft.com/office/drawing/2014/main" id="{A184B356-C41A-4F74-8DDC-052773FF7C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5181600"/>
            <a:ext cx="4572000" cy="1600200"/>
          </a:xfrm>
          <a:prstGeom prst="wedgeRectCallout">
            <a:avLst>
              <a:gd name="adj1" fmla="val 870"/>
              <a:gd name="adj2" fmla="val -29940"/>
            </a:avLst>
          </a:prstGeom>
          <a:solidFill>
            <a:srgbClr val="FFCC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■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r>
              <a:rPr kumimoji="0" lang="en-US" altLang="en-US" sz="3200">
                <a:cs typeface="Arial" panose="020B0604020202020204" pitchFamily="34" charset="0"/>
              </a:rPr>
              <a:t>The excessive spending by </a:t>
            </a:r>
            <a:br>
              <a:rPr kumimoji="0" lang="en-US" altLang="en-US" sz="3200">
                <a:cs typeface="Arial" panose="020B0604020202020204" pitchFamily="34" charset="0"/>
              </a:rPr>
            </a:br>
            <a:r>
              <a:rPr kumimoji="0" lang="en-US" altLang="en-US" sz="3200">
                <a:cs typeface="Arial" panose="020B0604020202020204" pitchFamily="34" charset="0"/>
              </a:rPr>
              <a:t>King Louis XVI &amp; his wife Marie Antoinette angered French citizens </a:t>
            </a:r>
          </a:p>
        </p:txBody>
      </p:sp>
      <p:pic>
        <p:nvPicPr>
          <p:cNvPr id="13" name="Picture 3">
            <a:extLst>
              <a:ext uri="{FF2B5EF4-FFF2-40B4-BE49-F238E27FC236}">
                <a16:creationId xmlns:a16="http://schemas.microsoft.com/office/drawing/2014/main" id="{D3C4DAE5-4C69-450D-B3C5-83D5D372BB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185863"/>
            <a:ext cx="3962400" cy="567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AutoShape 4">
            <a:extLst>
              <a:ext uri="{FF2B5EF4-FFF2-40B4-BE49-F238E27FC236}">
                <a16:creationId xmlns:a16="http://schemas.microsoft.com/office/drawing/2014/main" id="{1B65B95E-D61E-45F8-A4E3-E27D8179E0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6400" y="6019800"/>
            <a:ext cx="3048000" cy="762000"/>
          </a:xfrm>
          <a:prstGeom prst="wedgeRectCallout">
            <a:avLst>
              <a:gd name="adj1" fmla="val -16181"/>
              <a:gd name="adj2" fmla="val 13287"/>
            </a:avLst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■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10000"/>
              </a:spcBef>
              <a:buClrTx/>
              <a:buFontTx/>
              <a:buNone/>
            </a:pPr>
            <a:r>
              <a:rPr kumimoji="0" lang="en-US" altLang="en-US" sz="2800">
                <a:cs typeface="Arial" panose="020B0604020202020204" pitchFamily="34" charset="0"/>
              </a:rPr>
              <a:t>Marie Antoinette, </a:t>
            </a:r>
            <a:br>
              <a:rPr kumimoji="0" lang="en-US" altLang="en-US" sz="2800">
                <a:cs typeface="Arial" panose="020B0604020202020204" pitchFamily="34" charset="0"/>
              </a:rPr>
            </a:br>
            <a:r>
              <a:rPr kumimoji="0" lang="en-US" altLang="en-US" sz="2800">
                <a:cs typeface="Arial" panose="020B0604020202020204" pitchFamily="34" charset="0"/>
              </a:rPr>
              <a:t>“Madame Deficit”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2" grpId="0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3">
            <a:extLst>
              <a:ext uri="{FF2B5EF4-FFF2-40B4-BE49-F238E27FC236}">
                <a16:creationId xmlns:a16="http://schemas.microsoft.com/office/drawing/2014/main" id="{F2D9E4F3-E57D-4FD8-B007-EF59FE25B8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5000"/>
            <a:ext cx="91440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ular Callout 4">
            <a:extLst>
              <a:ext uri="{FF2B5EF4-FFF2-40B4-BE49-F238E27FC236}">
                <a16:creationId xmlns:a16="http://schemas.microsoft.com/office/drawing/2014/main" id="{FD78570B-D2FD-47F8-8ACB-8218C63380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152400"/>
            <a:ext cx="3200400" cy="1600200"/>
          </a:xfrm>
          <a:prstGeom prst="wedgeRectCallout">
            <a:avLst>
              <a:gd name="adj1" fmla="val 870"/>
              <a:gd name="adj2" fmla="val -29940"/>
            </a:avLst>
          </a:prstGeom>
          <a:solidFill>
            <a:srgbClr val="FFCC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■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r>
              <a:rPr kumimoji="0" lang="en-US" altLang="en-US" sz="3200">
                <a:cs typeface="Arial" panose="020B0604020202020204" pitchFamily="34" charset="0"/>
              </a:rPr>
              <a:t>By 1789, France was out of money &amp; faced a serious financial crisis</a:t>
            </a:r>
          </a:p>
        </p:txBody>
      </p:sp>
      <p:sp>
        <p:nvSpPr>
          <p:cNvPr id="6" name="Rectangular Callout 5">
            <a:extLst>
              <a:ext uri="{FF2B5EF4-FFF2-40B4-BE49-F238E27FC236}">
                <a16:creationId xmlns:a16="http://schemas.microsoft.com/office/drawing/2014/main" id="{B75AC513-4C7D-4F45-A655-3F8DD1B7E7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152400"/>
            <a:ext cx="5562600" cy="1600200"/>
          </a:xfrm>
          <a:prstGeom prst="wedgeRectCallout">
            <a:avLst>
              <a:gd name="adj1" fmla="val 870"/>
              <a:gd name="adj2" fmla="val -29940"/>
            </a:avLst>
          </a:prstGeom>
          <a:solidFill>
            <a:srgbClr val="FFFFCC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■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r>
              <a:rPr kumimoji="0" lang="en-US" altLang="en-US" sz="3200">
                <a:cs typeface="Arial" panose="020B0604020202020204" pitchFamily="34" charset="0"/>
              </a:rPr>
              <a:t>Louis XVI called an emergency meeting of the Estates-General where members from all 3 classes could advise the king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95162"/>
            <a:ext cx="9144000" cy="5362838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52400" y="1495162"/>
            <a:ext cx="9296400" cy="5362837"/>
          </a:xfrm>
          <a:solidFill>
            <a:schemeClr val="bg2">
              <a:alpha val="15000"/>
            </a:schemeClr>
          </a:solidFill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100" b="1" dirty="0"/>
              <a:t>August 1788 –  </a:t>
            </a:r>
            <a:r>
              <a:rPr lang="en-US" sz="2100" b="1" u="sng" dirty="0"/>
              <a:t>Louis XVI</a:t>
            </a:r>
            <a:r>
              <a:rPr lang="en-US" sz="2100" b="1" dirty="0"/>
              <a:t> announced meeting of the </a:t>
            </a:r>
            <a:r>
              <a:rPr lang="en-US" sz="2100" b="1" u="sng" dirty="0"/>
              <a:t>Estates-General</a:t>
            </a:r>
            <a:r>
              <a:rPr lang="en-US" sz="2100" b="1" dirty="0"/>
              <a:t> to be held in May 1789</a:t>
            </a:r>
          </a:p>
          <a:p>
            <a:pPr eaLnBrk="1" hangingPunct="1">
              <a:lnSpc>
                <a:spcPct val="90000"/>
              </a:lnSpc>
            </a:pPr>
            <a:endParaRPr lang="en-US" sz="2100" b="1" dirty="0"/>
          </a:p>
          <a:p>
            <a:pPr algn="just" eaLnBrk="1" hangingPunct="1">
              <a:lnSpc>
                <a:spcPct val="90000"/>
              </a:lnSpc>
            </a:pPr>
            <a:r>
              <a:rPr lang="en-US" sz="2100" b="1" u="sng" dirty="0"/>
              <a:t>Louis XVI</a:t>
            </a:r>
            <a:r>
              <a:rPr lang="en-US" sz="2100" dirty="0"/>
              <a:t> inherited the debt (by Louis XV, his grandfather)</a:t>
            </a:r>
          </a:p>
          <a:p>
            <a:pPr lvl="1" algn="just" eaLnBrk="1" hangingPunct="1">
              <a:lnSpc>
                <a:spcPct val="90000"/>
              </a:lnSpc>
            </a:pPr>
            <a:r>
              <a:rPr lang="en-US" sz="2100" dirty="0"/>
              <a:t>Added to the crisis </a:t>
            </a:r>
            <a:r>
              <a:rPr lang="en-US" sz="2100" dirty="0">
                <a:sym typeface="Wingdings" pitchFamily="2" charset="2"/>
              </a:rPr>
              <a:t> </a:t>
            </a:r>
            <a:r>
              <a:rPr lang="en-US" sz="2100" dirty="0"/>
              <a:t>War for American Independence (1775-1783)</a:t>
            </a:r>
          </a:p>
          <a:p>
            <a:pPr lvl="1" algn="just" eaLnBrk="1" hangingPunct="1">
              <a:lnSpc>
                <a:spcPct val="90000"/>
              </a:lnSpc>
            </a:pPr>
            <a:r>
              <a:rPr lang="en-US" sz="2100" dirty="0"/>
              <a:t>Appointed several ministers to deal with the financial crisis</a:t>
            </a:r>
          </a:p>
          <a:p>
            <a:pPr lvl="1" algn="just" eaLnBrk="1" hangingPunct="1">
              <a:lnSpc>
                <a:spcPct val="90000"/>
              </a:lnSpc>
            </a:pPr>
            <a:r>
              <a:rPr lang="en-US" sz="2100" dirty="0"/>
              <a:t>Louis forced to give into the demands of the </a:t>
            </a:r>
            <a:r>
              <a:rPr lang="fr-FR" sz="2100" dirty="0"/>
              <a:t>Parlement</a:t>
            </a:r>
            <a:r>
              <a:rPr lang="en-US" sz="2100" dirty="0"/>
              <a:t> of Paris </a:t>
            </a:r>
          </a:p>
          <a:p>
            <a:pPr lvl="1" algn="just" eaLnBrk="1" hangingPunct="1">
              <a:lnSpc>
                <a:spcPct val="90000"/>
              </a:lnSpc>
            </a:pPr>
            <a:r>
              <a:rPr lang="en-US" sz="2100" dirty="0"/>
              <a:t>Convened the E-G </a:t>
            </a:r>
            <a:r>
              <a:rPr lang="en-US" sz="2100" dirty="0">
                <a:sym typeface="Wingdings" pitchFamily="2" charset="2"/>
              </a:rPr>
              <a:t> </a:t>
            </a:r>
            <a:r>
              <a:rPr lang="en-US" sz="2100" dirty="0"/>
              <a:t>led to the outbreak of the Rev</a:t>
            </a:r>
          </a:p>
          <a:p>
            <a:pPr lvl="1" algn="just" eaLnBrk="1" hangingPunct="1">
              <a:lnSpc>
                <a:spcPct val="90000"/>
              </a:lnSpc>
            </a:pPr>
            <a:r>
              <a:rPr lang="en-US" sz="2100" dirty="0"/>
              <a:t>Executed in 1793</a:t>
            </a:r>
          </a:p>
          <a:p>
            <a:pPr eaLnBrk="1" hangingPunct="1">
              <a:lnSpc>
                <a:spcPct val="90000"/>
              </a:lnSpc>
            </a:pPr>
            <a:endParaRPr lang="en-US" sz="2100" dirty="0"/>
          </a:p>
          <a:p>
            <a:pPr algn="just" eaLnBrk="1" hangingPunct="1">
              <a:lnSpc>
                <a:spcPct val="90000"/>
              </a:lnSpc>
            </a:pPr>
            <a:r>
              <a:rPr lang="en-US" sz="2100" b="1" u="sng" dirty="0"/>
              <a:t>Estates General</a:t>
            </a:r>
            <a:r>
              <a:rPr lang="en-US" sz="2100" dirty="0"/>
              <a:t> medieval representative institution </a:t>
            </a:r>
            <a:r>
              <a:rPr lang="en-US" sz="2100" dirty="0">
                <a:sym typeface="Wingdings" pitchFamily="2" charset="2"/>
              </a:rPr>
              <a:t></a:t>
            </a:r>
            <a:r>
              <a:rPr lang="en-US" sz="2100" dirty="0"/>
              <a:t>not called since 1614 </a:t>
            </a:r>
          </a:p>
          <a:p>
            <a:pPr lvl="1" algn="just" eaLnBrk="1" hangingPunct="1">
              <a:lnSpc>
                <a:spcPct val="90000"/>
              </a:lnSpc>
            </a:pPr>
            <a:r>
              <a:rPr lang="en-US" sz="2100" dirty="0"/>
              <a:t>Convened by Louis XVI in 1789 to deal with the financial crisis</a:t>
            </a:r>
          </a:p>
          <a:p>
            <a:pPr lvl="1" algn="just" eaLnBrk="1" hangingPunct="1">
              <a:lnSpc>
                <a:spcPct val="90000"/>
              </a:lnSpc>
            </a:pPr>
            <a:r>
              <a:rPr lang="fr-FR" sz="2100" dirty="0"/>
              <a:t>Parlements </a:t>
            </a:r>
            <a:r>
              <a:rPr lang="en-US" sz="2100" dirty="0"/>
              <a:t>made recording his tax decree contingent upon a compromise vote in the E-G</a:t>
            </a:r>
          </a:p>
          <a:p>
            <a:pPr lvl="1" algn="just" eaLnBrk="1" hangingPunct="1">
              <a:lnSpc>
                <a:spcPct val="90000"/>
              </a:lnSpc>
            </a:pPr>
            <a:r>
              <a:rPr lang="en-US" sz="2100" dirty="0"/>
              <a:t>Consisted of the 3 Estates </a:t>
            </a:r>
          </a:p>
          <a:p>
            <a:pPr lvl="1" algn="just" eaLnBrk="1" hangingPunct="1">
              <a:lnSpc>
                <a:spcPct val="90000"/>
              </a:lnSpc>
            </a:pPr>
            <a:r>
              <a:rPr lang="en-US" sz="2100" dirty="0"/>
              <a:t>1 vote per Estate, w/the 1</a:t>
            </a:r>
            <a:r>
              <a:rPr lang="en-US" sz="2100" baseline="30000" dirty="0"/>
              <a:t>st</a:t>
            </a:r>
            <a:r>
              <a:rPr lang="en-US" sz="2100" dirty="0"/>
              <a:t> &amp; 2</a:t>
            </a:r>
            <a:r>
              <a:rPr lang="en-US" sz="2100" baseline="30000" dirty="0"/>
              <a:t>nd</a:t>
            </a:r>
            <a:r>
              <a:rPr lang="en-US" sz="2100" dirty="0"/>
              <a:t> Estates usually outvoting the 3</a:t>
            </a:r>
            <a:r>
              <a:rPr lang="en-US" sz="2100" baseline="30000" dirty="0"/>
              <a:t>rd</a:t>
            </a:r>
            <a:r>
              <a:rPr lang="en-US" sz="2100" dirty="0"/>
              <a:t> Estate </a:t>
            </a:r>
          </a:p>
        </p:txBody>
      </p:sp>
      <p:pic>
        <p:nvPicPr>
          <p:cNvPr id="25602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3124200"/>
            <a:ext cx="1318039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9144000" cy="1405128"/>
          </a:xfrm>
          <a:prstGeom prst="rect">
            <a:avLst/>
          </a:prstGeom>
        </p:spPr>
        <p:txBody>
          <a:bodyPr rIns="45720" anchor="ctr"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500" b="1" kern="1200">
                <a:solidFill>
                  <a:srgbClr val="FFC80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FFC800"/>
                </a:solidFill>
                <a:latin typeface="Corbe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FFC800"/>
                </a:solidFill>
                <a:latin typeface="Corbe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FFC800"/>
                </a:solidFill>
                <a:latin typeface="Corbe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FFC800"/>
                </a:solidFill>
                <a:latin typeface="Corbe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FFC800"/>
                </a:solidFill>
                <a:latin typeface="Corbe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FFC800"/>
                </a:solidFill>
                <a:latin typeface="Corbe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FFC800"/>
                </a:solidFill>
                <a:latin typeface="Corbe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FFC800"/>
                </a:solidFill>
                <a:latin typeface="Corbel" pitchFamily="34" charset="0"/>
              </a:defRPr>
            </a:lvl9pPr>
            <a:extLst/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80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1788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9" descr="Opening of the Estates General at Versailles on 5th May 1789, 1839">
            <a:hlinkClick r:id="rId3"/>
            <a:extLst>
              <a:ext uri="{FF2B5EF4-FFF2-40B4-BE49-F238E27FC236}">
                <a16:creationId xmlns:a16="http://schemas.microsoft.com/office/drawing/2014/main" id="{2BDF3F66-86F6-485E-BFF4-4F0EDBF927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03425"/>
            <a:ext cx="9144000" cy="485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ular Callout 4">
            <a:extLst>
              <a:ext uri="{FF2B5EF4-FFF2-40B4-BE49-F238E27FC236}">
                <a16:creationId xmlns:a16="http://schemas.microsoft.com/office/drawing/2014/main" id="{2FB58615-805D-46BD-8832-B3FE4AFEDD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76200"/>
            <a:ext cx="8991600" cy="838200"/>
          </a:xfrm>
          <a:prstGeom prst="wedgeRectCallout">
            <a:avLst>
              <a:gd name="adj1" fmla="val 21405"/>
              <a:gd name="adj2" fmla="val 1353"/>
            </a:avLst>
          </a:prstGeom>
          <a:solidFill>
            <a:srgbClr val="FFCC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  <a:defRPr/>
            </a:pPr>
            <a:r>
              <a:rPr lang="en-US" sz="3150" dirty="0">
                <a:cs typeface="Arial" charset="0"/>
              </a:rPr>
              <a:t>During the Estates-General, the First &amp; Second Estates voted to increase taxes on the Third Estate</a:t>
            </a:r>
          </a:p>
        </p:txBody>
      </p:sp>
      <p:sp>
        <p:nvSpPr>
          <p:cNvPr id="6" name="Rectangular Callout 5">
            <a:extLst>
              <a:ext uri="{FF2B5EF4-FFF2-40B4-BE49-F238E27FC236}">
                <a16:creationId xmlns:a16="http://schemas.microsoft.com/office/drawing/2014/main" id="{9CFC4054-17BE-4A74-93D5-3DF0941871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990600"/>
            <a:ext cx="8991600" cy="838200"/>
          </a:xfrm>
          <a:prstGeom prst="wedgeRectCallout">
            <a:avLst>
              <a:gd name="adj1" fmla="val 870"/>
              <a:gd name="adj2" fmla="val -29940"/>
            </a:avLst>
          </a:prstGeom>
          <a:solidFill>
            <a:srgbClr val="CCCC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  <a:defRPr/>
            </a:pPr>
            <a:r>
              <a:rPr lang="en-US" sz="3150" dirty="0">
                <a:cs typeface="Arial" charset="0"/>
              </a:rPr>
              <a:t>The First &amp; Second Estates decided to vote by order </a:t>
            </a:r>
            <a:br>
              <a:rPr lang="en-US" sz="3150" dirty="0">
                <a:cs typeface="Arial" charset="0"/>
              </a:rPr>
            </a:br>
            <a:r>
              <a:rPr lang="en-US" sz="3150" dirty="0">
                <a:cs typeface="Arial" charset="0"/>
              </a:rPr>
              <a:t>(1 vote per estate) rather than by head (by person) </a:t>
            </a:r>
          </a:p>
        </p:txBody>
      </p:sp>
      <p:pic>
        <p:nvPicPr>
          <p:cNvPr id="10" name="Picture 4">
            <a:extLst>
              <a:ext uri="{FF2B5EF4-FFF2-40B4-BE49-F238E27FC236}">
                <a16:creationId xmlns:a16="http://schemas.microsoft.com/office/drawing/2014/main" id="{EAEA4811-2FE5-4678-AC74-E88510D010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5650" y="1905000"/>
            <a:ext cx="457835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5">
            <a:extLst>
              <a:ext uri="{FF2B5EF4-FFF2-40B4-BE49-F238E27FC236}">
                <a16:creationId xmlns:a16="http://schemas.microsoft.com/office/drawing/2014/main" id="{60F0F79F-C7E0-4BE3-8775-C3C4F090D8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5000"/>
            <a:ext cx="46482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ular Callout 2">
            <a:extLst>
              <a:ext uri="{FF2B5EF4-FFF2-40B4-BE49-F238E27FC236}">
                <a16:creationId xmlns:a16="http://schemas.microsoft.com/office/drawing/2014/main" id="{9865E06C-F3F1-4641-A52E-182B92D4CA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1905000"/>
            <a:ext cx="8991600" cy="838200"/>
          </a:xfrm>
          <a:prstGeom prst="wedgeRectCallout">
            <a:avLst>
              <a:gd name="adj1" fmla="val 870"/>
              <a:gd name="adj2" fmla="val -29940"/>
            </a:avLst>
          </a:prstGeom>
          <a:solidFill>
            <a:srgbClr val="FFFFCC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■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r>
              <a:rPr kumimoji="0" lang="en-US" altLang="en-US" sz="3200">
                <a:cs typeface="Arial" panose="020B0604020202020204" pitchFamily="34" charset="0"/>
              </a:rPr>
              <a:t>These decisions angered the members of the Third Estate who believed their rights were being violated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>
            <a:extLst>
              <a:ext uri="{FF2B5EF4-FFF2-40B4-BE49-F238E27FC236}">
                <a16:creationId xmlns:a16="http://schemas.microsoft.com/office/drawing/2014/main" id="{4DB36BD7-AA90-48BC-9C76-1C6BF99D52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pPr eaLnBrk="1" hangingPunct="1"/>
            <a:endParaRPr lang="en-US" altLang="en-US" sz="4000"/>
          </a:p>
        </p:txBody>
      </p:sp>
      <p:pic>
        <p:nvPicPr>
          <p:cNvPr id="26627" name="Picture 2">
            <a:extLst>
              <a:ext uri="{FF2B5EF4-FFF2-40B4-BE49-F238E27FC236}">
                <a16:creationId xmlns:a16="http://schemas.microsoft.com/office/drawing/2014/main" id="{301519EE-96A9-4B47-A77F-F20FBC983F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76400"/>
            <a:ext cx="8664575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8" name="Rectangular Callout 4">
            <a:extLst>
              <a:ext uri="{FF2B5EF4-FFF2-40B4-BE49-F238E27FC236}">
                <a16:creationId xmlns:a16="http://schemas.microsoft.com/office/drawing/2014/main" id="{C2663F7C-A2C6-40A9-BD89-9B767374EB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76200"/>
            <a:ext cx="3429000" cy="2057400"/>
          </a:xfrm>
          <a:prstGeom prst="wedgeRectCallout">
            <a:avLst>
              <a:gd name="adj1" fmla="val 870"/>
              <a:gd name="adj2" fmla="val -29940"/>
            </a:avLst>
          </a:prstGeom>
          <a:solidFill>
            <a:srgbClr val="CCFFCC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■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r>
              <a:rPr kumimoji="0" lang="en-US" altLang="en-US" sz="3200">
                <a:cs typeface="Arial" panose="020B0604020202020204" pitchFamily="34" charset="0"/>
              </a:rPr>
              <a:t>The Third Estate formed a new </a:t>
            </a:r>
            <a:br>
              <a:rPr kumimoji="0" lang="en-US" altLang="en-US" sz="3200">
                <a:cs typeface="Arial" panose="020B0604020202020204" pitchFamily="34" charset="0"/>
              </a:rPr>
            </a:br>
            <a:r>
              <a:rPr kumimoji="0" lang="en-US" altLang="en-US" sz="3200">
                <a:cs typeface="Arial" panose="020B0604020202020204" pitchFamily="34" charset="0"/>
              </a:rPr>
              <a:t>National Assembly</a:t>
            </a:r>
            <a:br>
              <a:rPr kumimoji="0" lang="en-US" altLang="en-US" sz="3200">
                <a:cs typeface="Arial" panose="020B0604020202020204" pitchFamily="34" charset="0"/>
              </a:rPr>
            </a:br>
            <a:r>
              <a:rPr kumimoji="0" lang="en-US" altLang="en-US" sz="3200">
                <a:cs typeface="Arial" panose="020B0604020202020204" pitchFamily="34" charset="0"/>
              </a:rPr>
              <a:t>to make laws for the French people </a:t>
            </a:r>
          </a:p>
        </p:txBody>
      </p:sp>
      <p:sp>
        <p:nvSpPr>
          <p:cNvPr id="26629" name="Rectangular Callout 6">
            <a:extLst>
              <a:ext uri="{FF2B5EF4-FFF2-40B4-BE49-F238E27FC236}">
                <a16:creationId xmlns:a16="http://schemas.microsoft.com/office/drawing/2014/main" id="{CDD35D2A-60D6-4022-AEEC-1B793F5F19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76200"/>
            <a:ext cx="5486400" cy="1676400"/>
          </a:xfrm>
          <a:prstGeom prst="wedgeRectCallout">
            <a:avLst>
              <a:gd name="adj1" fmla="val 870"/>
              <a:gd name="adj2" fmla="val -29940"/>
            </a:avLst>
          </a:prstGeom>
          <a:solidFill>
            <a:srgbClr val="FFCC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■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r>
              <a:rPr kumimoji="0" lang="en-US" altLang="en-US" sz="3200">
                <a:cs typeface="Arial" panose="020B0604020202020204" pitchFamily="34" charset="0"/>
              </a:rPr>
              <a:t>In 1789, the National Assembly swore to a Tennis Court Oath promising a new constitution &amp; limitations on the king’s power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00"/>
            <a:ext cx="9144000" cy="5359764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9144000" cy="5410200"/>
          </a:xfrm>
          <a:solidFill>
            <a:schemeClr val="bg2">
              <a:alpha val="30000"/>
            </a:schemeClr>
          </a:solidFill>
        </p:spPr>
        <p:txBody>
          <a:bodyPr>
            <a:noAutofit/>
          </a:bodyPr>
          <a:lstStyle/>
          <a:p>
            <a:pPr marL="0" indent="0" eaLnBrk="1" hangingPunct="1">
              <a:buFont typeface="Wingdings 2" pitchFamily="18" charset="2"/>
              <a:buNone/>
            </a:pPr>
            <a:r>
              <a:rPr lang="en-US" sz="2100" b="1" dirty="0"/>
              <a:t>May 5, 1789 - Estates-General convenes (E-G)</a:t>
            </a:r>
          </a:p>
          <a:p>
            <a:pPr marL="0" indent="0" eaLnBrk="1" hangingPunct="1">
              <a:buFont typeface="Wingdings 2" pitchFamily="18" charset="2"/>
              <a:buNone/>
            </a:pPr>
            <a:endParaRPr lang="en-US" sz="1400" dirty="0"/>
          </a:p>
          <a:p>
            <a:pPr marL="0" indent="0" eaLnBrk="1" hangingPunct="1">
              <a:buFont typeface="Wingdings 2" pitchFamily="18" charset="2"/>
              <a:buNone/>
            </a:pPr>
            <a:r>
              <a:rPr lang="en-US" sz="2100" b="1" dirty="0"/>
              <a:t>June 17, 1789 - </a:t>
            </a:r>
            <a:r>
              <a:rPr lang="en-US" sz="2100" b="1" u="sng" dirty="0"/>
              <a:t>Third Estate</a:t>
            </a:r>
            <a:r>
              <a:rPr lang="en-US" sz="2100" b="1" dirty="0"/>
              <a:t> declares itself the </a:t>
            </a:r>
            <a:r>
              <a:rPr lang="en-US" sz="2100" b="1" u="sng" dirty="0"/>
              <a:t>National Assembly</a:t>
            </a:r>
            <a:endParaRPr lang="en-US" sz="2100" b="1" dirty="0"/>
          </a:p>
          <a:p>
            <a:pPr marL="0" indent="0" algn="just" eaLnBrk="1" hangingPunct="1"/>
            <a:r>
              <a:rPr lang="en-US" sz="2100" b="1" u="sng" dirty="0"/>
              <a:t>3</a:t>
            </a:r>
            <a:r>
              <a:rPr lang="en-US" sz="2100" b="1" u="sng" baseline="30000" dirty="0"/>
              <a:t>rd</a:t>
            </a:r>
            <a:r>
              <a:rPr lang="en-US" sz="2100" b="1" u="sng" dirty="0"/>
              <a:t> Estate</a:t>
            </a:r>
            <a:r>
              <a:rPr lang="en-US" sz="2100" dirty="0"/>
              <a:t> comprised the commoners of France </a:t>
            </a:r>
            <a:r>
              <a:rPr lang="en-US" sz="1800" dirty="0"/>
              <a:t>(rich merchants </a:t>
            </a:r>
            <a:r>
              <a:rPr lang="en-US" sz="1800" dirty="0">
                <a:sym typeface="Wingdings" pitchFamily="2" charset="2"/>
              </a:rPr>
              <a:t></a:t>
            </a:r>
            <a:r>
              <a:rPr lang="en-US" sz="1800" dirty="0"/>
              <a:t> poor peasants)</a:t>
            </a:r>
            <a:endParaRPr lang="en-US" sz="2100" dirty="0"/>
          </a:p>
          <a:p>
            <a:pPr lvl="1" algn="just" eaLnBrk="1" hangingPunct="1"/>
            <a:r>
              <a:rPr lang="en-US" sz="2100" dirty="0"/>
              <a:t>3</a:t>
            </a:r>
            <a:r>
              <a:rPr lang="en-US" sz="2100" baseline="30000" dirty="0"/>
              <a:t>rd</a:t>
            </a:r>
            <a:r>
              <a:rPr lang="en-US" sz="2100" dirty="0"/>
              <a:t> Estate left the E-G &amp; declared itself the National Assembly</a:t>
            </a:r>
          </a:p>
          <a:p>
            <a:pPr marL="0" indent="0" algn="just" eaLnBrk="1" hangingPunct="1"/>
            <a:r>
              <a:rPr lang="en-US" sz="2100" b="1" u="sng" dirty="0"/>
              <a:t>National Assembly</a:t>
            </a:r>
            <a:r>
              <a:rPr lang="en-US" sz="2100" dirty="0"/>
              <a:t> 3</a:t>
            </a:r>
            <a:r>
              <a:rPr lang="en-US" sz="2100" baseline="30000" dirty="0"/>
              <a:t>rd</a:t>
            </a:r>
            <a:r>
              <a:rPr lang="en-US" sz="2100" dirty="0"/>
              <a:t> Estate after it separated from the E-G </a:t>
            </a:r>
          </a:p>
          <a:p>
            <a:pPr lvl="1" algn="just" eaLnBrk="1" hangingPunct="1"/>
            <a:r>
              <a:rPr lang="en-US" sz="2100" dirty="0"/>
              <a:t>Agreed to stay together to make a constitution</a:t>
            </a:r>
          </a:p>
          <a:p>
            <a:pPr lvl="1" algn="just" eaLnBrk="1" hangingPunct="1"/>
            <a:r>
              <a:rPr lang="en-US" sz="2100" dirty="0"/>
              <a:t>Claimed to legitimately represent the French population</a:t>
            </a:r>
          </a:p>
          <a:p>
            <a:pPr lvl="1" algn="just" eaLnBrk="1" hangingPunct="1"/>
            <a:r>
              <a:rPr lang="en-US" sz="2100" dirty="0"/>
              <a:t>National Assembly dissolved in 1791 </a:t>
            </a:r>
            <a:r>
              <a:rPr lang="en-US" sz="2100" dirty="0">
                <a:sym typeface="Wingdings" pitchFamily="2" charset="2"/>
              </a:rPr>
              <a:t> </a:t>
            </a:r>
            <a:r>
              <a:rPr lang="en-US" sz="2100" dirty="0"/>
              <a:t>new elections could take place under the new constitution</a:t>
            </a:r>
          </a:p>
          <a:p>
            <a:pPr marL="0" indent="0" eaLnBrk="1" hangingPunct="1">
              <a:buFont typeface="Wingdings 2" pitchFamily="18" charset="2"/>
              <a:buNone/>
            </a:pPr>
            <a:endParaRPr lang="en-US" sz="1400" dirty="0"/>
          </a:p>
          <a:p>
            <a:pPr marL="0" indent="0" eaLnBrk="1" hangingPunct="1">
              <a:buFont typeface="Wingdings 2" pitchFamily="18" charset="2"/>
              <a:buNone/>
            </a:pPr>
            <a:r>
              <a:rPr lang="en-US" sz="2100" b="1" dirty="0"/>
              <a:t>June 20, 1789 - Oath of the Tennis Court</a:t>
            </a:r>
          </a:p>
          <a:p>
            <a:pPr marL="0" indent="0" algn="just" eaLnBrk="1" hangingPunct="1"/>
            <a:r>
              <a:rPr lang="en-US" sz="2100" b="1" u="sng" dirty="0"/>
              <a:t>Oath of the Tennis Court</a:t>
            </a:r>
            <a:r>
              <a:rPr lang="en-US" sz="2100" b="1" dirty="0"/>
              <a:t>-</a:t>
            </a:r>
            <a:r>
              <a:rPr lang="en-US" sz="2100" dirty="0"/>
              <a:t>  3</a:t>
            </a:r>
            <a:r>
              <a:rPr lang="en-US" sz="2100" baseline="30000" dirty="0"/>
              <a:t>rd</a:t>
            </a:r>
            <a:r>
              <a:rPr lang="en-US" sz="2100" dirty="0"/>
              <a:t> Estate locked out of the E-G</a:t>
            </a:r>
          </a:p>
          <a:p>
            <a:pPr lvl="1" algn="just" eaLnBrk="1" hangingPunct="1"/>
            <a:r>
              <a:rPr lang="en-US" sz="2100" dirty="0"/>
              <a:t>Met at a nearby indoor tennis court </a:t>
            </a:r>
          </a:p>
          <a:p>
            <a:pPr lvl="1" algn="just" eaLnBrk="1" hangingPunct="1"/>
            <a:r>
              <a:rPr lang="en-US" sz="2100" dirty="0"/>
              <a:t>Pledged to remain together to draft &amp; pass a new constitution guaranteeing a limited monarchy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18803"/>
            <a:ext cx="9144000" cy="1405128"/>
          </a:xfrm>
          <a:prstGeom prst="rect">
            <a:avLst/>
          </a:prstGeom>
        </p:spPr>
        <p:txBody>
          <a:bodyPr rIns="45720" anchor="ctr"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500" b="1" kern="1200">
                <a:solidFill>
                  <a:srgbClr val="FFC80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FFC800"/>
                </a:solidFill>
                <a:latin typeface="Corbe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FFC800"/>
                </a:solidFill>
                <a:latin typeface="Corbe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FFC800"/>
                </a:solidFill>
                <a:latin typeface="Corbe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FFC800"/>
                </a:solidFill>
                <a:latin typeface="Corbe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FFC800"/>
                </a:solidFill>
                <a:latin typeface="Corbe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FFC800"/>
                </a:solidFill>
                <a:latin typeface="Corbe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FFC800"/>
                </a:solidFill>
                <a:latin typeface="Corbe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FFC800"/>
                </a:solidFill>
                <a:latin typeface="Corbel" pitchFamily="34" charset="0"/>
              </a:defRPr>
            </a:lvl9pPr>
            <a:extLst/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80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May – June 1789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>
            <a:extLst>
              <a:ext uri="{FF2B5EF4-FFF2-40B4-BE49-F238E27FC236}">
                <a16:creationId xmlns:a16="http://schemas.microsoft.com/office/drawing/2014/main" id="{E1D79D1E-E93A-43EA-8419-72842BDB2C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pPr eaLnBrk="1" hangingPunct="1"/>
            <a:endParaRPr lang="en-US" altLang="en-US" sz="4000" dirty="0">
              <a:solidFill>
                <a:schemeClr val="bg1"/>
              </a:solidFill>
            </a:endParaRPr>
          </a:p>
        </p:txBody>
      </p:sp>
      <p:pic>
        <p:nvPicPr>
          <p:cNvPr id="28675" name="Picture 2">
            <a:extLst>
              <a:ext uri="{FF2B5EF4-FFF2-40B4-BE49-F238E27FC236}">
                <a16:creationId xmlns:a16="http://schemas.microsoft.com/office/drawing/2014/main" id="{E60D593D-F9E3-4DAA-AB44-8D5E46037F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7100" y="533400"/>
            <a:ext cx="4483100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6" name="Rectangular Callout 3">
            <a:extLst>
              <a:ext uri="{FF2B5EF4-FFF2-40B4-BE49-F238E27FC236}">
                <a16:creationId xmlns:a16="http://schemas.microsoft.com/office/drawing/2014/main" id="{9CB5C933-4D7B-4970-B1D1-E414C0780A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457200"/>
            <a:ext cx="4495800" cy="2057400"/>
          </a:xfrm>
          <a:prstGeom prst="wedgeRectCallout">
            <a:avLst>
              <a:gd name="adj1" fmla="val -10139"/>
              <a:gd name="adj2" fmla="val -6222"/>
            </a:avLst>
          </a:prstGeom>
          <a:solidFill>
            <a:srgbClr val="CCFFCC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■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r>
              <a:rPr kumimoji="0" lang="en-US" altLang="en-US" sz="3200">
                <a:cs typeface="Arial" panose="020B0604020202020204" pitchFamily="34" charset="0"/>
              </a:rPr>
              <a:t>The National Assembly wrote their revolutionary ideals in the </a:t>
            </a:r>
            <a:r>
              <a:rPr kumimoji="0" lang="en-US" altLang="en-US" sz="3200" i="1">
                <a:cs typeface="Arial" panose="020B0604020202020204" pitchFamily="34" charset="0"/>
              </a:rPr>
              <a:t>Declaration of the Rights of Man and of the Citizen </a:t>
            </a:r>
            <a:r>
              <a:rPr kumimoji="0" lang="en-US" altLang="en-US" sz="3200">
                <a:cs typeface="Arial" panose="020B0604020202020204" pitchFamily="34" charset="0"/>
              </a:rPr>
              <a:t>which said: </a:t>
            </a:r>
          </a:p>
        </p:txBody>
      </p:sp>
      <p:sp>
        <p:nvSpPr>
          <p:cNvPr id="5" name="Rectangular Callout 4">
            <a:extLst>
              <a:ext uri="{FF2B5EF4-FFF2-40B4-BE49-F238E27FC236}">
                <a16:creationId xmlns:a16="http://schemas.microsoft.com/office/drawing/2014/main" id="{CF89C819-8E93-4609-90E2-80A5C49199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2667000"/>
            <a:ext cx="4495800" cy="838200"/>
          </a:xfrm>
          <a:prstGeom prst="wedgeRectCallout">
            <a:avLst>
              <a:gd name="adj1" fmla="val 69449"/>
              <a:gd name="adj2" fmla="val 12750"/>
            </a:avLst>
          </a:prstGeom>
          <a:solidFill>
            <a:srgbClr val="CCCC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■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r>
              <a:rPr kumimoji="0" lang="en-US" altLang="en-US" sz="3200">
                <a:cs typeface="Arial" panose="020B0604020202020204" pitchFamily="34" charset="0"/>
              </a:rPr>
              <a:t>“Men are born free and equal in rights”</a:t>
            </a:r>
            <a:endParaRPr kumimoji="0" lang="en-US" altLang="en-US" sz="3200" i="1">
              <a:cs typeface="Arial" panose="020B0604020202020204" pitchFamily="34" charset="0"/>
            </a:endParaRPr>
          </a:p>
        </p:txBody>
      </p:sp>
      <p:sp>
        <p:nvSpPr>
          <p:cNvPr id="6" name="Rectangular Callout 5">
            <a:extLst>
              <a:ext uri="{FF2B5EF4-FFF2-40B4-BE49-F238E27FC236}">
                <a16:creationId xmlns:a16="http://schemas.microsoft.com/office/drawing/2014/main" id="{00D43D4A-FC29-42CD-A6D1-F48598215D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3733800"/>
            <a:ext cx="4495800" cy="1219200"/>
          </a:xfrm>
          <a:prstGeom prst="wedgeRectCallout">
            <a:avLst>
              <a:gd name="adj1" fmla="val 72986"/>
              <a:gd name="adj2" fmla="val -10079"/>
            </a:avLst>
          </a:prstGeom>
          <a:solidFill>
            <a:srgbClr val="FFCC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■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r>
              <a:rPr kumimoji="0" lang="en-US" altLang="en-US" sz="3200">
                <a:cs typeface="Arial" panose="020B0604020202020204" pitchFamily="34" charset="0"/>
              </a:rPr>
              <a:t>Rights include “liberty, property, security, &amp; resistance to oppression”</a:t>
            </a:r>
            <a:endParaRPr kumimoji="0" lang="en-US" altLang="en-US" sz="3200" i="1">
              <a:cs typeface="Arial" panose="020B0604020202020204" pitchFamily="34" charset="0"/>
            </a:endParaRPr>
          </a:p>
        </p:txBody>
      </p:sp>
      <p:sp>
        <p:nvSpPr>
          <p:cNvPr id="7" name="Rectangular Callout 6">
            <a:extLst>
              <a:ext uri="{FF2B5EF4-FFF2-40B4-BE49-F238E27FC236}">
                <a16:creationId xmlns:a16="http://schemas.microsoft.com/office/drawing/2014/main" id="{B9FCF0C2-7E6E-4C86-97C8-B766375642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5181600"/>
            <a:ext cx="4495800" cy="1219200"/>
          </a:xfrm>
          <a:prstGeom prst="wedgeRectCallout">
            <a:avLst>
              <a:gd name="adj1" fmla="val 71218"/>
              <a:gd name="adj2" fmla="val 2968"/>
            </a:avLst>
          </a:prstGeom>
          <a:solidFill>
            <a:srgbClr val="FFFFCC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■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r>
              <a:rPr kumimoji="0" lang="en-US" altLang="en-US" sz="3200">
                <a:cs typeface="Arial" panose="020B0604020202020204" pitchFamily="34" charset="0"/>
              </a:rPr>
              <a:t>It guaranteed freedom of speech, &amp;freedom of religion, &amp; equal justice </a:t>
            </a:r>
            <a:endParaRPr kumimoji="0" lang="en-US" altLang="en-US" sz="3200" i="1"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4" descr="The Beginning of the French Revolution, 12 July 1789, Paris">
            <a:hlinkClick r:id="rId2"/>
            <a:extLst>
              <a:ext uri="{FF2B5EF4-FFF2-40B4-BE49-F238E27FC236}">
                <a16:creationId xmlns:a16="http://schemas.microsoft.com/office/drawing/2014/main" id="{85DBEDB6-6CB8-4C88-9964-FD2A4BC935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744663"/>
            <a:ext cx="8820150" cy="511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Title 1">
            <a:extLst>
              <a:ext uri="{FF2B5EF4-FFF2-40B4-BE49-F238E27FC236}">
                <a16:creationId xmlns:a16="http://schemas.microsoft.com/office/drawing/2014/main" id="{83C506E0-BB2F-4356-8AC7-658CDC62EA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pPr eaLnBrk="1" hangingPunct="1"/>
            <a:endParaRPr lang="en-US" altLang="en-US" sz="4000" dirty="0"/>
          </a:p>
        </p:txBody>
      </p:sp>
      <p:sp>
        <p:nvSpPr>
          <p:cNvPr id="29700" name="Rectangular Callout 2">
            <a:extLst>
              <a:ext uri="{FF2B5EF4-FFF2-40B4-BE49-F238E27FC236}">
                <a16:creationId xmlns:a16="http://schemas.microsoft.com/office/drawing/2014/main" id="{7D3C0661-8B86-4D73-A39F-B1C4157E86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76200"/>
            <a:ext cx="7315200" cy="457200"/>
          </a:xfrm>
          <a:prstGeom prst="wedgeRectCallout">
            <a:avLst>
              <a:gd name="adj1" fmla="val 870"/>
              <a:gd name="adj2" fmla="val -29940"/>
            </a:avLst>
          </a:prstGeom>
          <a:solidFill>
            <a:srgbClr val="FFCC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■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r>
              <a:rPr kumimoji="0" lang="en-US" altLang="en-US" sz="3200" dirty="0">
                <a:cs typeface="Arial" panose="020B0604020202020204" pitchFamily="34" charset="0"/>
              </a:rPr>
              <a:t>Meanwhile, the economic crisis continued</a:t>
            </a:r>
          </a:p>
        </p:txBody>
      </p:sp>
      <p:sp>
        <p:nvSpPr>
          <p:cNvPr id="29701" name="Rectangular Callout 3">
            <a:extLst>
              <a:ext uri="{FF2B5EF4-FFF2-40B4-BE49-F238E27FC236}">
                <a16:creationId xmlns:a16="http://schemas.microsoft.com/office/drawing/2014/main" id="{98D9D3D2-3D2C-49C0-A3FD-5FC929DC82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685800"/>
            <a:ext cx="4495800" cy="914400"/>
          </a:xfrm>
          <a:prstGeom prst="wedgeRectCallout">
            <a:avLst>
              <a:gd name="adj1" fmla="val 870"/>
              <a:gd name="adj2" fmla="val -29940"/>
            </a:avLst>
          </a:prstGeom>
          <a:solidFill>
            <a:srgbClr val="FFFFCC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■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r>
              <a:rPr kumimoji="0" lang="en-US" altLang="en-US" sz="3200">
                <a:cs typeface="Arial" panose="020B0604020202020204" pitchFamily="34" charset="0"/>
              </a:rPr>
              <a:t>Angry protestors in Paris demanded new reforms </a:t>
            </a:r>
          </a:p>
        </p:txBody>
      </p:sp>
      <p:sp>
        <p:nvSpPr>
          <p:cNvPr id="29702" name="Rectangular Callout 4">
            <a:extLst>
              <a:ext uri="{FF2B5EF4-FFF2-40B4-BE49-F238E27FC236}">
                <a16:creationId xmlns:a16="http://schemas.microsoft.com/office/drawing/2014/main" id="{E148790D-F9CB-4FEA-B158-50451D760A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685800"/>
            <a:ext cx="4267200" cy="914400"/>
          </a:xfrm>
          <a:prstGeom prst="wedgeRectCallout">
            <a:avLst>
              <a:gd name="adj1" fmla="val 870"/>
              <a:gd name="adj2" fmla="val -29940"/>
            </a:avLst>
          </a:prstGeom>
          <a:solidFill>
            <a:srgbClr val="CCFFCC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■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r>
              <a:rPr kumimoji="0" lang="en-US" altLang="en-US" sz="3200">
                <a:cs typeface="Arial" panose="020B0604020202020204" pitchFamily="34" charset="0"/>
              </a:rPr>
              <a:t>Citizens were without food &amp; faced starvation</a:t>
            </a:r>
          </a:p>
        </p:txBody>
      </p:sp>
      <p:pic>
        <p:nvPicPr>
          <p:cNvPr id="13318" name="Picture 6">
            <a:extLst>
              <a:ext uri="{FF2B5EF4-FFF2-40B4-BE49-F238E27FC236}">
                <a16:creationId xmlns:a16="http://schemas.microsoft.com/office/drawing/2014/main" id="{1936B8E7-6BE5-4432-8628-D472AA1939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07"/>
          <a:stretch>
            <a:fillRect/>
          </a:stretch>
        </p:blipFill>
        <p:spPr bwMode="auto">
          <a:xfrm>
            <a:off x="0" y="1752600"/>
            <a:ext cx="91440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5B8E4536-9C3F-4133-BA0B-91A5F6115B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altLang="en-US" sz="4000" dirty="0"/>
              <a:t> </a:t>
            </a:r>
            <a:r>
              <a:rPr lang="en-US" altLang="en-US" sz="4000" dirty="0">
                <a:solidFill>
                  <a:schemeClr val="bg1"/>
                </a:solidFill>
              </a:rPr>
              <a:t>Reasons for the French Revolution 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E50DCC2C-0DFB-45D5-AB2E-3A8F4BF51F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762000"/>
            <a:ext cx="41910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Rectangular Callout 5">
            <a:extLst>
              <a:ext uri="{FF2B5EF4-FFF2-40B4-BE49-F238E27FC236}">
                <a16:creationId xmlns:a16="http://schemas.microsoft.com/office/drawing/2014/main" id="{AD8BDC5F-193C-4BED-A6D4-3F9BFB0836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674688"/>
            <a:ext cx="4724400" cy="1992312"/>
          </a:xfrm>
          <a:prstGeom prst="wedgeRectCallout">
            <a:avLst>
              <a:gd name="adj1" fmla="val -7764"/>
              <a:gd name="adj2" fmla="val -9579"/>
            </a:avLst>
          </a:prstGeom>
          <a:solidFill>
            <a:srgbClr val="CCCC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■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r>
              <a:rPr kumimoji="0" lang="en-US" altLang="en-US" sz="3200">
                <a:cs typeface="Arial" panose="020B0604020202020204" pitchFamily="34" charset="0"/>
              </a:rPr>
              <a:t>In the 1700s, France was the cultural capital of Europe, home to numerous Enlightenment thinkers, &amp; had wealth from colonies </a:t>
            </a:r>
          </a:p>
        </p:txBody>
      </p:sp>
      <p:sp>
        <p:nvSpPr>
          <p:cNvPr id="10245" name="Rectangular Callout 6">
            <a:extLst>
              <a:ext uri="{FF2B5EF4-FFF2-40B4-BE49-F238E27FC236}">
                <a16:creationId xmlns:a16="http://schemas.microsoft.com/office/drawing/2014/main" id="{0F81EB92-CBD1-4D54-965B-E8318D7B3A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2819400"/>
            <a:ext cx="4724400" cy="2362200"/>
          </a:xfrm>
          <a:prstGeom prst="wedgeRectCallout">
            <a:avLst>
              <a:gd name="adj1" fmla="val -7764"/>
              <a:gd name="adj2" fmla="val -9579"/>
            </a:avLst>
          </a:prstGeom>
          <a:solidFill>
            <a:srgbClr val="FFCC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■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r>
              <a:rPr kumimoji="0" lang="en-US" altLang="en-US" sz="3200">
                <a:cs typeface="Arial" panose="020B0604020202020204" pitchFamily="34" charset="0"/>
              </a:rPr>
              <a:t>King Louis XIV was the most powerful king in Europe; After his death in 1715, Louis XV &amp; Louis XVI continued to rule France  as absolute monarchs </a:t>
            </a:r>
          </a:p>
        </p:txBody>
      </p:sp>
      <p:sp>
        <p:nvSpPr>
          <p:cNvPr id="8" name="Rectangular Callout 7">
            <a:extLst>
              <a:ext uri="{FF2B5EF4-FFF2-40B4-BE49-F238E27FC236}">
                <a16:creationId xmlns:a16="http://schemas.microsoft.com/office/drawing/2014/main" id="{92736B53-C68E-4014-AE41-A386AC9130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6400800"/>
            <a:ext cx="4191000" cy="457200"/>
          </a:xfrm>
          <a:prstGeom prst="wedgeRectCallout">
            <a:avLst>
              <a:gd name="adj1" fmla="val -7764"/>
              <a:gd name="adj2" fmla="val -9579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■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r>
              <a:rPr kumimoji="0" lang="en-US" altLang="en-US" sz="3200">
                <a:cs typeface="Arial" panose="020B0604020202020204" pitchFamily="34" charset="0"/>
              </a:rPr>
              <a:t>King Louis XIV</a:t>
            </a:r>
          </a:p>
        </p:txBody>
      </p:sp>
      <p:pic>
        <p:nvPicPr>
          <p:cNvPr id="2" name="Picture 5">
            <a:hlinkClick r:id="rId4"/>
            <a:extLst>
              <a:ext uri="{FF2B5EF4-FFF2-40B4-BE49-F238E27FC236}">
                <a16:creationId xmlns:a16="http://schemas.microsoft.com/office/drawing/2014/main" id="{B5145793-A9D5-4E7F-8AAC-CEED081F32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762000"/>
            <a:ext cx="41910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ular Callout 9">
            <a:extLst>
              <a:ext uri="{FF2B5EF4-FFF2-40B4-BE49-F238E27FC236}">
                <a16:creationId xmlns:a16="http://schemas.microsoft.com/office/drawing/2014/main" id="{1F2421AE-EC54-4BC5-8242-CB0A3AE56B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6400800"/>
            <a:ext cx="4191000" cy="457200"/>
          </a:xfrm>
          <a:prstGeom prst="wedgeRectCallout">
            <a:avLst>
              <a:gd name="adj1" fmla="val -7764"/>
              <a:gd name="adj2" fmla="val -9579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■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r>
              <a:rPr kumimoji="0" lang="en-US" altLang="en-US" sz="3200">
                <a:solidFill>
                  <a:srgbClr val="C00000"/>
                </a:solidFill>
                <a:cs typeface="Arial" panose="020B0604020202020204" pitchFamily="34" charset="0"/>
              </a:rPr>
              <a:t>King Louis XVI</a:t>
            </a:r>
          </a:p>
        </p:txBody>
      </p:sp>
      <p:sp>
        <p:nvSpPr>
          <p:cNvPr id="11" name="Rectangular Callout 10">
            <a:extLst>
              <a:ext uri="{FF2B5EF4-FFF2-40B4-BE49-F238E27FC236}">
                <a16:creationId xmlns:a16="http://schemas.microsoft.com/office/drawing/2014/main" id="{BA1353D3-0E6D-42AE-8149-942A3C7AA6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5334000"/>
            <a:ext cx="4724400" cy="1219200"/>
          </a:xfrm>
          <a:prstGeom prst="wedgeRectCallout">
            <a:avLst>
              <a:gd name="adj1" fmla="val -7764"/>
              <a:gd name="adj2" fmla="val -9579"/>
            </a:avLst>
          </a:prstGeom>
          <a:solidFill>
            <a:srgbClr val="CCFFCC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■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r>
              <a:rPr kumimoji="0" lang="en-US" altLang="en-US" sz="3200">
                <a:cs typeface="Arial" panose="020B0604020202020204" pitchFamily="34" charset="0"/>
              </a:rPr>
              <a:t>But, political &amp; economic problems led to the French Revolution in 1789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00"/>
            <a:ext cx="9144000" cy="5334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0"/>
            <a:ext cx="9144000" cy="5334000"/>
          </a:xfrm>
          <a:solidFill>
            <a:schemeClr val="bg2">
              <a:alpha val="65000"/>
            </a:schemeClr>
          </a:solidFill>
        </p:spPr>
        <p:txBody>
          <a:bodyPr>
            <a:noAutofit/>
          </a:bodyPr>
          <a:lstStyle/>
          <a:p>
            <a:pPr marL="0" indent="0" eaLnBrk="1" hangingPunct="1">
              <a:buFont typeface="Wingdings 2" pitchFamily="18" charset="2"/>
              <a:buNone/>
            </a:pPr>
            <a:r>
              <a:rPr lang="en-US" sz="1800" b="1" dirty="0"/>
              <a:t>July 14, 1789 - Storming of the </a:t>
            </a:r>
            <a:r>
              <a:rPr lang="en-US" sz="1800" b="1" u="sng" dirty="0"/>
              <a:t>Bastille</a:t>
            </a:r>
            <a:endParaRPr lang="en-US" sz="1800" b="1" dirty="0"/>
          </a:p>
          <a:p>
            <a:pPr marL="0" indent="0" algn="just" eaLnBrk="1" hangingPunct="1"/>
            <a:r>
              <a:rPr lang="en-US" sz="1800" b="1" u="sng" dirty="0"/>
              <a:t>Bastille</a:t>
            </a:r>
            <a:r>
              <a:rPr lang="en-US" sz="1800" b="1" dirty="0"/>
              <a:t>- </a:t>
            </a:r>
            <a:r>
              <a:rPr lang="en-US" sz="1800" dirty="0"/>
              <a:t>large armory &amp; prison for debtors (Paris) </a:t>
            </a:r>
          </a:p>
          <a:p>
            <a:pPr lvl="1" algn="just" eaLnBrk="1" hangingPunct="1"/>
            <a:r>
              <a:rPr lang="en-US" sz="1800" dirty="0"/>
              <a:t>Symbol of royal oppression &amp; military rule</a:t>
            </a:r>
          </a:p>
          <a:p>
            <a:pPr lvl="1" algn="just" eaLnBrk="1" hangingPunct="1"/>
            <a:r>
              <a:rPr lang="en-US" sz="1800" dirty="0"/>
              <a:t>Mob of the poor sacked the Bastille (July 14, 1789) giving the masses arms</a:t>
            </a:r>
          </a:p>
          <a:p>
            <a:pPr lvl="1" algn="just" eaLnBrk="1" hangingPunct="1"/>
            <a:r>
              <a:rPr lang="en-US" sz="1800" dirty="0"/>
              <a:t>Poor took action after being inspired by the National Assembly</a:t>
            </a:r>
          </a:p>
          <a:p>
            <a:pPr marL="0" indent="0" eaLnBrk="1" hangingPunct="1">
              <a:buFont typeface="Wingdings 2" pitchFamily="18" charset="2"/>
              <a:buNone/>
            </a:pPr>
            <a:r>
              <a:rPr lang="en-US" sz="1800" b="1" dirty="0"/>
              <a:t>July 20, 1789 - Revolt of the peasantry begins</a:t>
            </a:r>
          </a:p>
          <a:p>
            <a:pPr marL="0" indent="0" eaLnBrk="1" hangingPunct="1">
              <a:buFont typeface="Wingdings 2" pitchFamily="18" charset="2"/>
              <a:buNone/>
            </a:pPr>
            <a:r>
              <a:rPr lang="en-US" sz="1800" b="1" dirty="0"/>
              <a:t>August 26, 1789 - </a:t>
            </a:r>
            <a:r>
              <a:rPr lang="en-US" sz="1800" b="1" u="sng" dirty="0"/>
              <a:t>Declaration of the Rights of Man and Citizen</a:t>
            </a:r>
            <a:r>
              <a:rPr lang="en-US" sz="1800" b="1" dirty="0"/>
              <a:t> issued   </a:t>
            </a:r>
            <a:r>
              <a:rPr lang="en-US" sz="1800" dirty="0"/>
              <a:t>(See pg. 634-636)</a:t>
            </a:r>
          </a:p>
          <a:p>
            <a:pPr marL="0" indent="0" algn="just" eaLnBrk="1" hangingPunct="1"/>
            <a:r>
              <a:rPr lang="en-US" sz="1800" b="1" u="sng" dirty="0"/>
              <a:t>Declaration of the Rights of Man and Citizen</a:t>
            </a:r>
            <a:r>
              <a:rPr lang="en-US" sz="1800" dirty="0"/>
              <a:t> sounded like the US Declaration of Independence (1776)</a:t>
            </a:r>
          </a:p>
          <a:p>
            <a:pPr lvl="1" algn="just" eaLnBrk="1" hangingPunct="1"/>
            <a:r>
              <a:rPr lang="en-US" sz="1800" dirty="0"/>
              <a:t>brought together liberal &amp; progressive Enlightenment ideas (Locke  &amp;  Montesquieu)</a:t>
            </a:r>
          </a:p>
          <a:p>
            <a:pPr lvl="1" algn="just" eaLnBrk="1" hangingPunct="1"/>
            <a:r>
              <a:rPr lang="en-US" sz="1800" dirty="0"/>
              <a:t>Noting that liberty is a "natural" &amp; "imprescriptible" right of man </a:t>
            </a:r>
          </a:p>
          <a:p>
            <a:pPr lvl="1" algn="just" eaLnBrk="1" hangingPunct="1"/>
            <a:r>
              <a:rPr lang="en-US" sz="1800" dirty="0"/>
              <a:t>“Men are born &amp; remain free &amp; equal in rights" </a:t>
            </a:r>
          </a:p>
          <a:p>
            <a:pPr lvl="1" algn="just" eaLnBrk="1" hangingPunct="1"/>
            <a:r>
              <a:rPr lang="en-US" sz="1800" dirty="0"/>
              <a:t>Exemplified the idealistic intentions of the liberal leaders of the revolution</a:t>
            </a:r>
          </a:p>
          <a:p>
            <a:pPr marL="0" indent="0" eaLnBrk="1" hangingPunct="1">
              <a:buFont typeface="Wingdings 2" pitchFamily="18" charset="2"/>
              <a:buNone/>
            </a:pPr>
            <a:r>
              <a:rPr lang="en-US" sz="1800" b="1" dirty="0"/>
              <a:t>October 1789 - Parisian women march to </a:t>
            </a:r>
            <a:r>
              <a:rPr lang="en-US" sz="1800" b="1" u="sng" dirty="0"/>
              <a:t>Versailles</a:t>
            </a:r>
            <a:r>
              <a:rPr lang="en-US" sz="1800" b="1" dirty="0"/>
              <a:t> and forces Louis XVI to return to Paris</a:t>
            </a:r>
          </a:p>
          <a:p>
            <a:pPr marL="0" indent="0" algn="just" eaLnBrk="1" hangingPunct="1"/>
            <a:r>
              <a:rPr lang="en-US" sz="1800" b="1" u="sng" dirty="0"/>
              <a:t>Versailles</a:t>
            </a:r>
            <a:r>
              <a:rPr lang="en-US" sz="1800" dirty="0"/>
              <a:t>- all members of royalty &amp; high gov’t officials &amp; select nobles lived there</a:t>
            </a:r>
          </a:p>
          <a:p>
            <a:pPr lvl="1" algn="just" eaLnBrk="1" hangingPunct="1"/>
            <a:r>
              <a:rPr lang="en-US" sz="1800" dirty="0"/>
              <a:t>Angry &amp; poor women of the Paris marched to Versailles</a:t>
            </a:r>
          </a:p>
          <a:p>
            <a:pPr lvl="1" algn="just" eaLnBrk="1" hangingPunct="1"/>
            <a:r>
              <a:rPr lang="en-US" sz="1800" dirty="0"/>
              <a:t>Brought the royal family back to Paris under guard to deal w/the food shortage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6823" y="0"/>
            <a:ext cx="9144000" cy="1405128"/>
          </a:xfrm>
          <a:prstGeom prst="rect">
            <a:avLst/>
          </a:prstGeom>
        </p:spPr>
        <p:txBody>
          <a:bodyPr rIns="45720" anchor="ctr"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500" b="1" kern="1200">
                <a:solidFill>
                  <a:srgbClr val="FFC80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FFC800"/>
                </a:solidFill>
                <a:latin typeface="Corbe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FFC800"/>
                </a:solidFill>
                <a:latin typeface="Corbe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FFC800"/>
                </a:solidFill>
                <a:latin typeface="Corbe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FFC800"/>
                </a:solidFill>
                <a:latin typeface="Corbe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FFC800"/>
                </a:solidFill>
                <a:latin typeface="Corbe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FFC800"/>
                </a:solidFill>
                <a:latin typeface="Corbe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FFC800"/>
                </a:solidFill>
                <a:latin typeface="Corbe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FFC800"/>
                </a:solidFill>
                <a:latin typeface="Corbel" pitchFamily="34" charset="0"/>
              </a:defRPr>
            </a:lvl9pPr>
            <a:extLst/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80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July – October 1789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>
            <a:extLst>
              <a:ext uri="{FF2B5EF4-FFF2-40B4-BE49-F238E27FC236}">
                <a16:creationId xmlns:a16="http://schemas.microsoft.com/office/drawing/2014/main" id="{F0D51AAE-9B03-4B02-BFCC-6BBEE4E575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pPr eaLnBrk="1" hangingPunct="1"/>
            <a:endParaRPr lang="en-US" altLang="en-US" sz="4000"/>
          </a:p>
        </p:txBody>
      </p:sp>
      <p:sp>
        <p:nvSpPr>
          <p:cNvPr id="30723" name="Rectangular Callout 2">
            <a:extLst>
              <a:ext uri="{FF2B5EF4-FFF2-40B4-BE49-F238E27FC236}">
                <a16:creationId xmlns:a16="http://schemas.microsoft.com/office/drawing/2014/main" id="{610B0B09-55D3-4AA5-92D2-4CF61DBA82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76200"/>
            <a:ext cx="8686800" cy="1295400"/>
          </a:xfrm>
          <a:prstGeom prst="wedgeRectCallout">
            <a:avLst>
              <a:gd name="adj1" fmla="val 870"/>
              <a:gd name="adj2" fmla="val -29940"/>
            </a:avLst>
          </a:prstGeom>
          <a:solidFill>
            <a:srgbClr val="FFCC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■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r>
              <a:rPr kumimoji="0" lang="en-US" altLang="en-US" sz="3200" dirty="0">
                <a:cs typeface="Arial" panose="020B0604020202020204" pitchFamily="34" charset="0"/>
              </a:rPr>
              <a:t>When rumors circulated that the king was going to send his army to Paris, citizens attacked  the prison Bastille to seize weapons to defend themselves</a:t>
            </a:r>
          </a:p>
        </p:txBody>
      </p:sp>
      <p:pic>
        <p:nvPicPr>
          <p:cNvPr id="4" name="Picture 6" descr="The Taking of the Bastille, 14 July 1789">
            <a:hlinkClick r:id="rId2"/>
            <a:extLst>
              <a:ext uri="{FF2B5EF4-FFF2-40B4-BE49-F238E27FC236}">
                <a16:creationId xmlns:a16="http://schemas.microsoft.com/office/drawing/2014/main" id="{C8184740-6B29-4996-A6CF-71F8A65776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524000"/>
            <a:ext cx="72517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ular Callout 5">
            <a:extLst>
              <a:ext uri="{FF2B5EF4-FFF2-40B4-BE49-F238E27FC236}">
                <a16:creationId xmlns:a16="http://schemas.microsoft.com/office/drawing/2014/main" id="{4062635E-EB7F-449A-A6D0-457FD0B2F3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6019800"/>
            <a:ext cx="8229600" cy="838200"/>
          </a:xfrm>
          <a:prstGeom prst="wedgeRectCallout">
            <a:avLst>
              <a:gd name="adj1" fmla="val 870"/>
              <a:gd name="adj2" fmla="val -29940"/>
            </a:avLst>
          </a:prstGeom>
          <a:solidFill>
            <a:srgbClr val="CCFFCC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■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r>
              <a:rPr kumimoji="0" lang="en-US" altLang="en-US" sz="3200">
                <a:cs typeface="Arial" panose="020B0604020202020204" pitchFamily="34" charset="0"/>
              </a:rPr>
              <a:t>The storming of the Bastille in 1789 represented the beginning of the French Revolution</a:t>
            </a:r>
          </a:p>
        </p:txBody>
      </p:sp>
      <p:pic>
        <p:nvPicPr>
          <p:cNvPr id="40962" name="Picture 2" descr="The Conquerors of the Bastille before the Hotel de Ville in 1789, 1839">
            <a:hlinkClick r:id="rId4"/>
            <a:extLst>
              <a:ext uri="{FF2B5EF4-FFF2-40B4-BE49-F238E27FC236}">
                <a16:creationId xmlns:a16="http://schemas.microsoft.com/office/drawing/2014/main" id="{47B02318-DC7F-4979-8D10-C6CF3A7098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500188"/>
            <a:ext cx="6030913" cy="444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00"/>
            <a:ext cx="9144000" cy="5334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9144000" cy="5486400"/>
          </a:xfrm>
        </p:spPr>
        <p:txBody>
          <a:bodyPr>
            <a:normAutofit/>
          </a:bodyPr>
          <a:lstStyle/>
          <a:p>
            <a:pPr marL="0" indent="0">
              <a:buFont typeface="Wingdings 2" pitchFamily="18" charset="2"/>
              <a:buNone/>
            </a:pPr>
            <a:endParaRPr lang="en-US" sz="3000" b="1" dirty="0"/>
          </a:p>
          <a:p>
            <a:pPr marL="0" indent="0">
              <a:buFont typeface="Wingdings 2" pitchFamily="18" charset="2"/>
              <a:buNone/>
            </a:pPr>
            <a:r>
              <a:rPr lang="en-US" sz="3000" b="1" dirty="0"/>
              <a:t>February 1790 - Monasteries and convents dissolved</a:t>
            </a:r>
          </a:p>
          <a:p>
            <a:pPr marL="0" indent="0">
              <a:buFont typeface="Wingdings 2" pitchFamily="18" charset="2"/>
              <a:buNone/>
            </a:pPr>
            <a:endParaRPr lang="en-US" sz="3000" dirty="0"/>
          </a:p>
          <a:p>
            <a:pPr marL="0" indent="0">
              <a:buFont typeface="Wingdings 2" pitchFamily="18" charset="2"/>
              <a:buNone/>
            </a:pPr>
            <a:r>
              <a:rPr lang="en-US" sz="3000" b="1" dirty="0"/>
              <a:t>July 1790 - </a:t>
            </a:r>
            <a:r>
              <a:rPr lang="en-US" sz="3000" b="1" u="sng" dirty="0"/>
              <a:t>Civil Constitution of the Clergy</a:t>
            </a:r>
            <a:r>
              <a:rPr lang="en-US" sz="3000" b="1" dirty="0"/>
              <a:t> issued</a:t>
            </a:r>
          </a:p>
          <a:p>
            <a:pPr marL="0" indent="0"/>
            <a:r>
              <a:rPr lang="en-US" sz="3000" b="1" u="sng" dirty="0"/>
              <a:t>Civil Constitution of the Clergy</a:t>
            </a:r>
            <a:r>
              <a:rPr lang="en-US" sz="3000" b="1" dirty="0"/>
              <a:t>-</a:t>
            </a:r>
            <a:r>
              <a:rPr lang="en-US" sz="3000" dirty="0"/>
              <a:t> transformed priests into paid agents of the state</a:t>
            </a:r>
          </a:p>
          <a:p>
            <a:pPr lvl="1"/>
            <a:r>
              <a:rPr lang="en-US" sz="2600" dirty="0"/>
              <a:t>France appointed its own bishops &amp; priests. </a:t>
            </a:r>
            <a:r>
              <a:rPr lang="en-US" sz="2400" dirty="0"/>
              <a:t>(Right over Rome)</a:t>
            </a:r>
            <a:endParaRPr lang="en-US" sz="2600" dirty="0"/>
          </a:p>
          <a:p>
            <a:pPr lvl="1"/>
            <a:r>
              <a:rPr lang="en-US" sz="2600" dirty="0"/>
              <a:t>Angered Pope Pius VI </a:t>
            </a:r>
            <a:r>
              <a:rPr lang="en-US" sz="2600" dirty="0">
                <a:sym typeface="Wingdings" pitchFamily="2" charset="2"/>
              </a:rPr>
              <a:t> </a:t>
            </a:r>
            <a:r>
              <a:rPr lang="en-US" sz="2600" dirty="0"/>
              <a:t>denounced revolution as godless</a:t>
            </a:r>
          </a:p>
          <a:p>
            <a:pPr marL="0" indent="0">
              <a:buFont typeface="Wingdings 2" pitchFamily="18" charset="2"/>
              <a:buNone/>
            </a:pPr>
            <a:r>
              <a:rPr lang="en-US" sz="3000" dirty="0"/>
              <a:t> </a:t>
            </a:r>
          </a:p>
          <a:p>
            <a:pPr marL="0" indent="0">
              <a:buFont typeface="Wingdings 2" pitchFamily="18" charset="2"/>
              <a:buNone/>
            </a:pPr>
            <a:r>
              <a:rPr lang="en-US" sz="3000" b="1" dirty="0"/>
              <a:t>June 1791 - Louis XVI and family attempt to </a:t>
            </a:r>
          </a:p>
          <a:p>
            <a:pPr marL="0" indent="0">
              <a:buFont typeface="Wingdings 2" pitchFamily="18" charset="2"/>
              <a:buNone/>
            </a:pPr>
            <a:r>
              <a:rPr lang="en-US" sz="3000" b="1" dirty="0"/>
              <a:t>flee Paris, but are captured and returned</a:t>
            </a:r>
          </a:p>
          <a:p>
            <a:pPr marL="0" indent="0"/>
            <a:endParaRPr lang="en-US" sz="3000" dirty="0"/>
          </a:p>
        </p:txBody>
      </p:sp>
      <p:pic>
        <p:nvPicPr>
          <p:cNvPr id="28676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5162482"/>
            <a:ext cx="1295400" cy="1695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4740" y="-76200"/>
            <a:ext cx="9144000" cy="1405128"/>
          </a:xfrm>
          <a:prstGeom prst="rect">
            <a:avLst/>
          </a:prstGeom>
        </p:spPr>
        <p:txBody>
          <a:bodyPr rIns="45720" anchor="ctr"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500" b="1" kern="1200">
                <a:solidFill>
                  <a:srgbClr val="FFC80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FFC800"/>
                </a:solidFill>
                <a:latin typeface="Corbe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FFC800"/>
                </a:solidFill>
                <a:latin typeface="Corbe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FFC800"/>
                </a:solidFill>
                <a:latin typeface="Corbe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FFC800"/>
                </a:solidFill>
                <a:latin typeface="Corbe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FFC800"/>
                </a:solidFill>
                <a:latin typeface="Corbe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FFC800"/>
                </a:solidFill>
                <a:latin typeface="Corbe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FFC800"/>
                </a:solidFill>
                <a:latin typeface="Corbe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FFC800"/>
                </a:solidFill>
                <a:latin typeface="Corbel" pitchFamily="34" charset="0"/>
              </a:defRPr>
            </a:lvl9pPr>
            <a:extLst/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80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1790 – 1791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ular Callout 2">
            <a:extLst>
              <a:ext uri="{FF2B5EF4-FFF2-40B4-BE49-F238E27FC236}">
                <a16:creationId xmlns:a16="http://schemas.microsoft.com/office/drawing/2014/main" id="{8306D565-773E-4C04-B194-7AC717DC69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304800"/>
            <a:ext cx="4267200" cy="1981200"/>
          </a:xfrm>
          <a:prstGeom prst="wedgeRectCallout">
            <a:avLst>
              <a:gd name="adj1" fmla="val 870"/>
              <a:gd name="adj2" fmla="val -29940"/>
            </a:avLst>
          </a:prstGeom>
          <a:solidFill>
            <a:srgbClr val="FFCC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■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r>
              <a:rPr kumimoji="0" lang="en-US" altLang="en-US" sz="3200">
                <a:cs typeface="Arial" panose="020B0604020202020204" pitchFamily="34" charset="0"/>
              </a:rPr>
              <a:t>In 1791, Louis XVI </a:t>
            </a:r>
            <a:br>
              <a:rPr kumimoji="0" lang="en-US" altLang="en-US" sz="3200">
                <a:cs typeface="Arial" panose="020B0604020202020204" pitchFamily="34" charset="0"/>
              </a:rPr>
            </a:br>
            <a:r>
              <a:rPr kumimoji="0" lang="en-US" altLang="en-US" sz="3200">
                <a:cs typeface="Arial" panose="020B0604020202020204" pitchFamily="34" charset="0"/>
              </a:rPr>
              <a:t>finally agreed to a new constitution that limited his power &amp; created a limited monarchy </a:t>
            </a:r>
          </a:p>
        </p:txBody>
      </p:sp>
      <p:pic>
        <p:nvPicPr>
          <p:cNvPr id="31747" name="Picture 2">
            <a:extLst>
              <a:ext uri="{FF2B5EF4-FFF2-40B4-BE49-F238E27FC236}">
                <a16:creationId xmlns:a16="http://schemas.microsoft.com/office/drawing/2014/main" id="{43014EEE-054B-4018-98E0-54FD966ED0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28600"/>
            <a:ext cx="4437063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ular Callout 4">
            <a:extLst>
              <a:ext uri="{FF2B5EF4-FFF2-40B4-BE49-F238E27FC236}">
                <a16:creationId xmlns:a16="http://schemas.microsoft.com/office/drawing/2014/main" id="{A4EEF3E7-8DA2-465D-9D4F-605DC71BDB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2438400"/>
            <a:ext cx="4267200" cy="1752600"/>
          </a:xfrm>
          <a:prstGeom prst="wedgeRectCallout">
            <a:avLst>
              <a:gd name="adj1" fmla="val 870"/>
              <a:gd name="adj2" fmla="val -29940"/>
            </a:avLst>
          </a:prstGeom>
          <a:solidFill>
            <a:srgbClr val="CCCC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■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r>
              <a:rPr kumimoji="0" lang="en-US" altLang="en-US" sz="3200">
                <a:cs typeface="Arial" panose="020B0604020202020204" pitchFamily="34" charset="0"/>
              </a:rPr>
              <a:t>But, Louis XVI failed to work with the National Assembly &amp; France’ problems continued</a:t>
            </a:r>
          </a:p>
        </p:txBody>
      </p:sp>
      <p:sp>
        <p:nvSpPr>
          <p:cNvPr id="7" name="Rectangular Callout 6">
            <a:extLst>
              <a:ext uri="{FF2B5EF4-FFF2-40B4-BE49-F238E27FC236}">
                <a16:creationId xmlns:a16="http://schemas.microsoft.com/office/drawing/2014/main" id="{902D33B4-E50E-43E9-9076-115FFE3117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4343400"/>
            <a:ext cx="4267200" cy="2362200"/>
          </a:xfrm>
          <a:prstGeom prst="wedgeRectCallout">
            <a:avLst>
              <a:gd name="adj1" fmla="val 870"/>
              <a:gd name="adj2" fmla="val -29940"/>
            </a:avLst>
          </a:prstGeom>
          <a:solidFill>
            <a:srgbClr val="FFFFCC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■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r>
              <a:rPr kumimoji="0" lang="en-US" altLang="en-US" sz="3200">
                <a:cs typeface="Arial" panose="020B0604020202020204" pitchFamily="34" charset="0"/>
              </a:rPr>
              <a:t>Fearing the spread of France’s revolutionary ideas, Austria &amp; Prussia assembled armies to restore France’s absolute monarchy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Users\hsm16615\AppData\Local\Microsoft\Windows\Temporary Internet Files\Content.IE5\4YERSS6M\MC910215916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5900"/>
            <a:ext cx="9144000" cy="537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9144000" cy="5410200"/>
          </a:xfrm>
          <a:solidFill>
            <a:schemeClr val="bg2">
              <a:alpha val="85000"/>
            </a:schemeClr>
          </a:solidFill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buFont typeface="Wingdings 2" pitchFamily="18" charset="2"/>
              <a:buNone/>
            </a:pPr>
            <a:r>
              <a:rPr lang="en-US" sz="2700" b="1" dirty="0"/>
              <a:t>April 1792 - France </a:t>
            </a:r>
            <a:r>
              <a:rPr lang="en-US" sz="2700" b="1" u="sng" dirty="0"/>
              <a:t>declares war</a:t>
            </a:r>
            <a:r>
              <a:rPr lang="en-US" sz="2700" b="1" dirty="0"/>
              <a:t> on Austria</a:t>
            </a:r>
          </a:p>
          <a:p>
            <a:pPr marL="0" indent="0" algn="just">
              <a:lnSpc>
                <a:spcPct val="80000"/>
              </a:lnSpc>
            </a:pPr>
            <a:r>
              <a:rPr lang="en-US" sz="2700" b="1" u="sng" dirty="0"/>
              <a:t>Declaration of war</a:t>
            </a:r>
            <a:r>
              <a:rPr lang="en-US" sz="2700" dirty="0"/>
              <a:t> against Austria &amp; German states </a:t>
            </a:r>
          </a:p>
          <a:p>
            <a:pPr lvl="1" algn="just">
              <a:lnSpc>
                <a:spcPct val="80000"/>
              </a:lnSpc>
            </a:pPr>
            <a:r>
              <a:rPr lang="en-US" sz="2400" dirty="0"/>
              <a:t>For harboring </a:t>
            </a:r>
            <a:r>
              <a:rPr lang="en-US" sz="2400" i="1" dirty="0"/>
              <a:t>émigrés </a:t>
            </a:r>
            <a:r>
              <a:rPr lang="en-US" sz="2400" dirty="0"/>
              <a:t>(people who left France)</a:t>
            </a:r>
          </a:p>
          <a:p>
            <a:pPr lvl="1" algn="just">
              <a:lnSpc>
                <a:spcPct val="80000"/>
              </a:lnSpc>
            </a:pPr>
            <a:r>
              <a:rPr lang="en-US" sz="2400" dirty="0"/>
              <a:t>Austria &amp; Germanies favored a strong French monarchy</a:t>
            </a:r>
          </a:p>
          <a:p>
            <a:pPr marL="0" indent="0">
              <a:lnSpc>
                <a:spcPct val="80000"/>
              </a:lnSpc>
              <a:buFont typeface="Wingdings 2" pitchFamily="18" charset="2"/>
              <a:buNone/>
            </a:pPr>
            <a:endParaRPr lang="en-US" sz="2700" b="1" dirty="0"/>
          </a:p>
          <a:p>
            <a:pPr marL="0" indent="0">
              <a:lnSpc>
                <a:spcPct val="80000"/>
              </a:lnSpc>
              <a:buFont typeface="Wingdings 2" pitchFamily="18" charset="2"/>
              <a:buNone/>
            </a:pPr>
            <a:r>
              <a:rPr lang="en-US" sz="2700" b="1" dirty="0"/>
              <a:t>August 10, 1792 - Storming of the </a:t>
            </a:r>
            <a:r>
              <a:rPr lang="fr-FR" sz="2700" b="1" u="sng" dirty="0"/>
              <a:t>Tuileries</a:t>
            </a:r>
            <a:endParaRPr lang="en-US" sz="2700" b="1" dirty="0"/>
          </a:p>
          <a:p>
            <a:pPr marL="0" indent="0" algn="just">
              <a:lnSpc>
                <a:spcPct val="80000"/>
              </a:lnSpc>
            </a:pPr>
            <a:r>
              <a:rPr lang="fr-FR" sz="2700" b="1" u="sng" dirty="0"/>
              <a:t>Tuileries</a:t>
            </a:r>
            <a:r>
              <a:rPr lang="fr-FR" sz="2700" dirty="0"/>
              <a:t>- </a:t>
            </a:r>
            <a:r>
              <a:rPr lang="en-US" sz="2700" dirty="0"/>
              <a:t>palace in Paris </a:t>
            </a:r>
            <a:r>
              <a:rPr lang="en-US" sz="2700" dirty="0">
                <a:sym typeface="Wingdings" pitchFamily="2" charset="2"/>
              </a:rPr>
              <a:t> </a:t>
            </a:r>
            <a:r>
              <a:rPr lang="en-US" sz="2700" dirty="0"/>
              <a:t>king &amp; family placed under house arrest after forcibly taken from Versailles</a:t>
            </a:r>
          </a:p>
          <a:p>
            <a:pPr lvl="1" algn="just">
              <a:lnSpc>
                <a:spcPct val="80000"/>
              </a:lnSpc>
            </a:pPr>
            <a:r>
              <a:rPr lang="en-US" sz="2600" dirty="0"/>
              <a:t>Removing the royal family, the people to keep a close watch on royal actions </a:t>
            </a:r>
          </a:p>
          <a:p>
            <a:pPr lvl="1" algn="just">
              <a:lnSpc>
                <a:spcPct val="80000"/>
              </a:lnSpc>
            </a:pPr>
            <a:r>
              <a:rPr lang="en-US" sz="2600" dirty="0"/>
              <a:t>Forced the King &amp; Queen to witness the horror of bread shortages in the city</a:t>
            </a:r>
          </a:p>
          <a:p>
            <a:pPr lvl="1" algn="just">
              <a:lnSpc>
                <a:spcPct val="80000"/>
              </a:lnSpc>
            </a:pPr>
            <a:r>
              <a:rPr lang="en-US" sz="2600" dirty="0"/>
              <a:t>King &amp; Queen were placed in prison</a:t>
            </a:r>
          </a:p>
          <a:p>
            <a:pPr marL="0" indent="0">
              <a:lnSpc>
                <a:spcPct val="80000"/>
              </a:lnSpc>
              <a:buFont typeface="Wingdings 2" pitchFamily="18" charset="2"/>
              <a:buNone/>
            </a:pPr>
            <a:endParaRPr lang="en-US" sz="2700" b="1" dirty="0"/>
          </a:p>
          <a:p>
            <a:pPr marL="0" indent="0">
              <a:lnSpc>
                <a:spcPct val="80000"/>
              </a:lnSpc>
              <a:buFont typeface="Wingdings 2" pitchFamily="18" charset="2"/>
              <a:buNone/>
            </a:pPr>
            <a:r>
              <a:rPr lang="en-US" sz="2700" b="1" dirty="0"/>
              <a:t>January 1793 - Louis XVI executed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-152400"/>
            <a:ext cx="9144000" cy="1405128"/>
          </a:xfrm>
          <a:prstGeom prst="rect">
            <a:avLst/>
          </a:prstGeom>
        </p:spPr>
        <p:txBody>
          <a:bodyPr rIns="45720" anchor="ctr"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500" b="1" kern="1200">
                <a:solidFill>
                  <a:srgbClr val="FFC80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FFC800"/>
                </a:solidFill>
                <a:latin typeface="Corbe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FFC800"/>
                </a:solidFill>
                <a:latin typeface="Corbe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FFC800"/>
                </a:solidFill>
                <a:latin typeface="Corbe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FFC800"/>
                </a:solidFill>
                <a:latin typeface="Corbe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FFC800"/>
                </a:solidFill>
                <a:latin typeface="Corbe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FFC800"/>
                </a:solidFill>
                <a:latin typeface="Corbe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FFC800"/>
                </a:solidFill>
                <a:latin typeface="Corbe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FFC800"/>
                </a:solidFill>
                <a:latin typeface="Corbel" pitchFamily="34" charset="0"/>
              </a:defRPr>
            </a:lvl9pPr>
            <a:extLst/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80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1792 – January 1793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ular Callout 2">
            <a:extLst>
              <a:ext uri="{FF2B5EF4-FFF2-40B4-BE49-F238E27FC236}">
                <a16:creationId xmlns:a16="http://schemas.microsoft.com/office/drawing/2014/main" id="{71754C49-A2A5-49D9-92C0-834134089E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76200"/>
            <a:ext cx="4419600" cy="1295400"/>
          </a:xfrm>
          <a:prstGeom prst="wedgeRectCallout">
            <a:avLst>
              <a:gd name="adj1" fmla="val 2731"/>
              <a:gd name="adj2" fmla="val 162"/>
            </a:avLst>
          </a:prstGeom>
          <a:solidFill>
            <a:srgbClr val="CCFFCC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■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r>
              <a:rPr kumimoji="0" lang="en-US" altLang="en-US" sz="3200">
                <a:cs typeface="Arial" panose="020B0604020202020204" pitchFamily="34" charset="0"/>
              </a:rPr>
              <a:t>In 1792, radicals took control of France &amp; made important decisions:</a:t>
            </a:r>
          </a:p>
        </p:txBody>
      </p:sp>
      <p:pic>
        <p:nvPicPr>
          <p:cNvPr id="8" name="Picture 14" descr="The Reign of Terror.  Original artwork for Look and Learn issue no 735 (14 February 1976).">
            <a:hlinkClick r:id="rId2"/>
            <a:extLst>
              <a:ext uri="{FF2B5EF4-FFF2-40B4-BE49-F238E27FC236}">
                <a16:creationId xmlns:a16="http://schemas.microsoft.com/office/drawing/2014/main" id="{3FAD7242-6085-41C4-B994-F86C7EA72D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524000"/>
            <a:ext cx="44450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ular Callout 9">
            <a:extLst>
              <a:ext uri="{FF2B5EF4-FFF2-40B4-BE49-F238E27FC236}">
                <a16:creationId xmlns:a16="http://schemas.microsoft.com/office/drawing/2014/main" id="{BB2421FE-95B3-4933-A893-10BCB89785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5105400"/>
            <a:ext cx="4343400" cy="1676400"/>
          </a:xfrm>
          <a:prstGeom prst="wedgeRectCallout">
            <a:avLst>
              <a:gd name="adj1" fmla="val 2731"/>
              <a:gd name="adj2" fmla="val 162"/>
            </a:avLst>
          </a:prstGeom>
          <a:solidFill>
            <a:srgbClr val="FFFFCC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■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r>
              <a:rPr kumimoji="0" lang="en-US" altLang="en-US" sz="3200">
                <a:cs typeface="Arial" panose="020B0604020202020204" pitchFamily="34" charset="0"/>
              </a:rPr>
              <a:t>In 1793, King Louis XVI was arrested, convicted of treason, &amp; executed by guillotine </a:t>
            </a:r>
          </a:p>
        </p:txBody>
      </p:sp>
      <p:sp>
        <p:nvSpPr>
          <p:cNvPr id="32773" name="Rectangular Callout 10">
            <a:extLst>
              <a:ext uri="{FF2B5EF4-FFF2-40B4-BE49-F238E27FC236}">
                <a16:creationId xmlns:a16="http://schemas.microsoft.com/office/drawing/2014/main" id="{654FFE30-61AF-4CF6-94D3-8019F509DF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381000"/>
            <a:ext cx="4343400" cy="2438400"/>
          </a:xfrm>
          <a:prstGeom prst="wedgeRectCallout">
            <a:avLst>
              <a:gd name="adj1" fmla="val 2731"/>
              <a:gd name="adj2" fmla="val 162"/>
            </a:avLst>
          </a:prstGeom>
          <a:solidFill>
            <a:srgbClr val="FFCC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■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r>
              <a:rPr kumimoji="0" lang="en-US" altLang="en-US" sz="3200">
                <a:cs typeface="Arial" panose="020B0604020202020204" pitchFamily="34" charset="0"/>
              </a:rPr>
              <a:t>War was declared against Austria &amp; Prussia and 300,000 French soldiers were drafted into a national army in order to defend France </a:t>
            </a:r>
          </a:p>
        </p:txBody>
      </p:sp>
      <p:pic>
        <p:nvPicPr>
          <p:cNvPr id="46082" name="Picture 2">
            <a:extLst>
              <a:ext uri="{FF2B5EF4-FFF2-40B4-BE49-F238E27FC236}">
                <a16:creationId xmlns:a16="http://schemas.microsoft.com/office/drawing/2014/main" id="{6356A426-F315-4645-A0C2-084B712D7B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8" y="1524000"/>
            <a:ext cx="4456112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ular Callout 11">
            <a:extLst>
              <a:ext uri="{FF2B5EF4-FFF2-40B4-BE49-F238E27FC236}">
                <a16:creationId xmlns:a16="http://schemas.microsoft.com/office/drawing/2014/main" id="{57316AE0-A1A0-4CD8-BB90-6193803E6B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2971800"/>
            <a:ext cx="4343400" cy="1981200"/>
          </a:xfrm>
          <a:prstGeom prst="wedgeRectCallout">
            <a:avLst>
              <a:gd name="adj1" fmla="val 2731"/>
              <a:gd name="adj2" fmla="val 162"/>
            </a:avLst>
          </a:prstGeom>
          <a:solidFill>
            <a:srgbClr val="CCCC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■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r>
              <a:rPr kumimoji="0" lang="en-US" altLang="en-US" sz="3200">
                <a:cs typeface="Arial" panose="020B0604020202020204" pitchFamily="34" charset="0"/>
              </a:rPr>
              <a:t>The French monarchy was overthrown &amp; democratic republic </a:t>
            </a:r>
            <a:br>
              <a:rPr kumimoji="0" lang="en-US" altLang="en-US" sz="3200">
                <a:cs typeface="Arial" panose="020B0604020202020204" pitchFamily="34" charset="0"/>
              </a:rPr>
            </a:br>
            <a:r>
              <a:rPr kumimoji="0" lang="en-US" altLang="en-US" sz="3200">
                <a:cs typeface="Arial" panose="020B0604020202020204" pitchFamily="34" charset="0"/>
              </a:rPr>
              <a:t>was created called the National Convention</a:t>
            </a:r>
          </a:p>
        </p:txBody>
      </p:sp>
      <p:sp>
        <p:nvSpPr>
          <p:cNvPr id="13" name="Rectangular Callout 12">
            <a:extLst>
              <a:ext uri="{FF2B5EF4-FFF2-40B4-BE49-F238E27FC236}">
                <a16:creationId xmlns:a16="http://schemas.microsoft.com/office/drawing/2014/main" id="{E75D430F-A5C6-47CD-BFAE-303FB336F4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5715000"/>
            <a:ext cx="4343400" cy="1143000"/>
          </a:xfrm>
          <a:prstGeom prst="wedgeRectCallout">
            <a:avLst>
              <a:gd name="adj1" fmla="val 2731"/>
              <a:gd name="adj2" fmla="val 162"/>
            </a:avLst>
          </a:prstGeom>
          <a:solidFill>
            <a:srgbClr val="FFCC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■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r>
              <a:rPr kumimoji="0" lang="en-US" altLang="en-US" sz="2800">
                <a:cs typeface="Arial" panose="020B0604020202020204" pitchFamily="34" charset="0"/>
              </a:rPr>
              <a:t>The slogan of the French Revolution became: </a:t>
            </a:r>
            <a:br>
              <a:rPr kumimoji="0" lang="en-US" altLang="en-US" sz="2800">
                <a:cs typeface="Arial" panose="020B0604020202020204" pitchFamily="34" charset="0"/>
              </a:rPr>
            </a:br>
            <a:r>
              <a:rPr kumimoji="0" lang="en-US" altLang="en-US" sz="2800">
                <a:cs typeface="Arial" panose="020B0604020202020204" pitchFamily="34" charset="0"/>
              </a:rPr>
              <a:t>“Liberty, Equality, Fraternity”</a:t>
            </a:r>
          </a:p>
        </p:txBody>
      </p:sp>
      <p:pic>
        <p:nvPicPr>
          <p:cNvPr id="46086" name="Picture 6">
            <a:extLst>
              <a:ext uri="{FF2B5EF4-FFF2-40B4-BE49-F238E27FC236}">
                <a16:creationId xmlns:a16="http://schemas.microsoft.com/office/drawing/2014/main" id="{31230346-3278-4A9B-B318-D95796548A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422400"/>
            <a:ext cx="3962400" cy="543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8" descr="The Execution of Louis XVI (1754-93) 21 January 1793">
            <a:hlinkClick r:id="rId6"/>
            <a:extLst>
              <a:ext uri="{FF2B5EF4-FFF2-40B4-BE49-F238E27FC236}">
                <a16:creationId xmlns:a16="http://schemas.microsoft.com/office/drawing/2014/main" id="{06FDC9FC-3BA9-4E7F-B049-E000EB7085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7800"/>
            <a:ext cx="4535488" cy="515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4" name="Picture 4">
            <a:extLst>
              <a:ext uri="{FF2B5EF4-FFF2-40B4-BE49-F238E27FC236}">
                <a16:creationId xmlns:a16="http://schemas.microsoft.com/office/drawing/2014/main" id="{EFB91BCE-5D5B-4521-816B-F99218430A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98"/>
          <a:stretch>
            <a:fillRect/>
          </a:stretch>
        </p:blipFill>
        <p:spPr bwMode="auto">
          <a:xfrm>
            <a:off x="0" y="1447800"/>
            <a:ext cx="45720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46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6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  <p:bldP spid="13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3">
            <a:extLst>
              <a:ext uri="{FF2B5EF4-FFF2-40B4-BE49-F238E27FC236}">
                <a16:creationId xmlns:a16="http://schemas.microsoft.com/office/drawing/2014/main" id="{280796A4-6897-4AA0-A701-5F71917EE6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575" y="0"/>
            <a:ext cx="8070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Rectangular Callout 2">
            <a:extLst>
              <a:ext uri="{FF2B5EF4-FFF2-40B4-BE49-F238E27FC236}">
                <a16:creationId xmlns:a16="http://schemas.microsoft.com/office/drawing/2014/main" id="{CF13905A-F5FF-4C2C-93C4-8189C97657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228600"/>
            <a:ext cx="2895600" cy="457200"/>
          </a:xfrm>
          <a:prstGeom prst="wedgeRectCallout">
            <a:avLst>
              <a:gd name="adj1" fmla="val 870"/>
              <a:gd name="adj2" fmla="val -29940"/>
            </a:avLst>
          </a:prstGeom>
          <a:solidFill>
            <a:srgbClr val="FFCC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■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r>
              <a:rPr kumimoji="0" lang="en-US" altLang="en-US" sz="3200">
                <a:cs typeface="Arial" panose="020B0604020202020204" pitchFamily="34" charset="0"/>
              </a:rPr>
              <a:t>The Guillotine 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00"/>
            <a:ext cx="9144000" cy="67056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0"/>
            <a:ext cx="9144000" cy="5334000"/>
          </a:xfrm>
          <a:solidFill>
            <a:schemeClr val="bg2">
              <a:alpha val="65000"/>
            </a:schemeClr>
          </a:solidFill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buFont typeface="Wingdings 2" pitchFamily="18" charset="2"/>
              <a:buNone/>
            </a:pPr>
            <a:r>
              <a:rPr lang="en-US" sz="2200" b="1" dirty="0"/>
              <a:t>July 1793 - </a:t>
            </a:r>
            <a:r>
              <a:rPr lang="fr-FR" sz="2200" b="1" u="sng" dirty="0"/>
              <a:t>Maximilien</a:t>
            </a:r>
            <a:r>
              <a:rPr lang="en-US" sz="2200" b="1" u="sng" dirty="0"/>
              <a:t> Robespierre</a:t>
            </a:r>
            <a:r>
              <a:rPr lang="en-US" sz="2200" b="1" dirty="0"/>
              <a:t> leads the </a:t>
            </a:r>
            <a:r>
              <a:rPr lang="en-US" sz="2200" b="1" u="sng" dirty="0"/>
              <a:t>Committee of Public Safety</a:t>
            </a:r>
            <a:endParaRPr lang="en-US" sz="2200" b="1" dirty="0"/>
          </a:p>
          <a:p>
            <a:pPr marL="0" indent="0">
              <a:lnSpc>
                <a:spcPct val="80000"/>
              </a:lnSpc>
            </a:pPr>
            <a:r>
              <a:rPr lang="en-US" sz="2200" b="1" u="sng" dirty="0"/>
              <a:t>Robespierre</a:t>
            </a:r>
            <a:r>
              <a:rPr lang="en-US" sz="2200" dirty="0"/>
              <a:t>- political leader of the radical wing of the leftist Jacobins</a:t>
            </a:r>
          </a:p>
          <a:p>
            <a:pPr lvl="1">
              <a:lnSpc>
                <a:spcPct val="80000"/>
              </a:lnSpc>
            </a:pPr>
            <a:r>
              <a:rPr lang="en-US" sz="2200" dirty="0"/>
              <a:t>Chaired the Committee of Public Safety </a:t>
            </a:r>
          </a:p>
          <a:p>
            <a:pPr lvl="1">
              <a:lnSpc>
                <a:spcPct val="80000"/>
              </a:lnSpc>
            </a:pPr>
            <a:r>
              <a:rPr lang="en-US" sz="2200" dirty="0"/>
              <a:t>Pursued a planned economy &amp; vigorous mobilization for war</a:t>
            </a:r>
          </a:p>
          <a:p>
            <a:pPr lvl="1">
              <a:lnSpc>
                <a:spcPct val="80000"/>
              </a:lnSpc>
            </a:pPr>
            <a:r>
              <a:rPr lang="en-US" sz="2200" dirty="0"/>
              <a:t>Reign of Terror attempted to silence enemies of the Rev to save France from invasion</a:t>
            </a:r>
          </a:p>
          <a:p>
            <a:pPr marL="0" indent="0">
              <a:lnSpc>
                <a:spcPct val="80000"/>
              </a:lnSpc>
            </a:pPr>
            <a:r>
              <a:rPr lang="en-US" sz="2200" b="1" u="sng" dirty="0"/>
              <a:t>Committee of Public Safety</a:t>
            </a:r>
            <a:r>
              <a:rPr lang="en-US" sz="2200" dirty="0"/>
              <a:t>- Faced war abroad &amp; economic/peasant problems at home</a:t>
            </a:r>
          </a:p>
          <a:p>
            <a:pPr lvl="1">
              <a:lnSpc>
                <a:spcPct val="80000"/>
              </a:lnSpc>
            </a:pPr>
            <a:r>
              <a:rPr lang="en-US" sz="2200" dirty="0"/>
              <a:t>National Convention handed dictatorial powers </a:t>
            </a:r>
            <a:r>
              <a:rPr lang="en-US" sz="2200" dirty="0">
                <a:sym typeface="Wingdings" pitchFamily="2" charset="2"/>
              </a:rPr>
              <a:t></a:t>
            </a:r>
            <a:r>
              <a:rPr lang="en-US" sz="2200" dirty="0"/>
              <a:t>12-man body</a:t>
            </a:r>
          </a:p>
          <a:p>
            <a:pPr lvl="1">
              <a:lnSpc>
                <a:spcPct val="80000"/>
              </a:lnSpc>
            </a:pPr>
            <a:r>
              <a:rPr lang="en-US" sz="2200" dirty="0"/>
              <a:t>Chaired by Robespierre to restore order</a:t>
            </a:r>
          </a:p>
          <a:p>
            <a:pPr lvl="1">
              <a:lnSpc>
                <a:spcPct val="80000"/>
              </a:lnSpc>
            </a:pPr>
            <a:r>
              <a:rPr lang="en-US" sz="2200" dirty="0"/>
              <a:t>Reign of Terror </a:t>
            </a:r>
            <a:r>
              <a:rPr lang="en-US" sz="2200" dirty="0">
                <a:sym typeface="Wingdings" pitchFamily="2" charset="2"/>
              </a:rPr>
              <a:t> </a:t>
            </a:r>
            <a:r>
              <a:rPr lang="en-US" sz="2200" dirty="0"/>
              <a:t>over 250,000 deaths</a:t>
            </a:r>
          </a:p>
          <a:p>
            <a:pPr marL="0" indent="0">
              <a:lnSpc>
                <a:spcPct val="80000"/>
              </a:lnSpc>
              <a:buFont typeface="Wingdings 2" pitchFamily="18" charset="2"/>
              <a:buNone/>
            </a:pPr>
            <a:endParaRPr lang="en-US" sz="2200" b="1" dirty="0"/>
          </a:p>
          <a:p>
            <a:pPr marL="0" indent="0">
              <a:lnSpc>
                <a:spcPct val="80000"/>
              </a:lnSpc>
              <a:buFont typeface="Wingdings 2" pitchFamily="18" charset="2"/>
              <a:buNone/>
            </a:pPr>
            <a:r>
              <a:rPr lang="en-US" sz="2200" b="1" dirty="0"/>
              <a:t>1793-1794 - </a:t>
            </a:r>
            <a:r>
              <a:rPr lang="en-US" sz="2200" b="1" u="sng" dirty="0"/>
              <a:t>Reign of Terror</a:t>
            </a:r>
            <a:endParaRPr lang="en-US" sz="2200" b="1" dirty="0"/>
          </a:p>
          <a:p>
            <a:pPr marL="0" indent="0">
              <a:lnSpc>
                <a:spcPct val="80000"/>
              </a:lnSpc>
            </a:pPr>
            <a:r>
              <a:rPr lang="en-US" sz="2200" b="1" u="sng" dirty="0"/>
              <a:t>Reign of Terror</a:t>
            </a:r>
            <a:r>
              <a:rPr lang="en-US" sz="2200" dirty="0"/>
              <a:t>- organized by Robespierre &amp; Committee of Public Safety</a:t>
            </a:r>
          </a:p>
          <a:p>
            <a:pPr lvl="1">
              <a:lnSpc>
                <a:spcPct val="80000"/>
              </a:lnSpc>
            </a:pPr>
            <a:r>
              <a:rPr lang="en-US" sz="2200" dirty="0"/>
              <a:t>9-month period in France </a:t>
            </a:r>
          </a:p>
          <a:p>
            <a:pPr lvl="1">
              <a:lnSpc>
                <a:spcPct val="80000"/>
              </a:lnSpc>
            </a:pPr>
            <a:r>
              <a:rPr lang="en-US" sz="2200" dirty="0"/>
              <a:t>Systematic oppression &amp; mass execution of potential enemies of the radical Rev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-76200"/>
            <a:ext cx="9144000" cy="1252728"/>
          </a:xfrm>
          <a:prstGeom prst="rect">
            <a:avLst/>
          </a:prstGeom>
        </p:spPr>
        <p:txBody>
          <a:bodyPr rIns="45720" anchor="ctr"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500" b="1" kern="1200">
                <a:solidFill>
                  <a:srgbClr val="FFC80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FFC800"/>
                </a:solidFill>
                <a:latin typeface="Corbe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FFC800"/>
                </a:solidFill>
                <a:latin typeface="Corbe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FFC800"/>
                </a:solidFill>
                <a:latin typeface="Corbe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FFC800"/>
                </a:solidFill>
                <a:latin typeface="Corbe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FFC800"/>
                </a:solidFill>
                <a:latin typeface="Corbe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FFC800"/>
                </a:solidFill>
                <a:latin typeface="Corbe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FFC800"/>
                </a:solidFill>
                <a:latin typeface="Corbe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FFC800"/>
                </a:solidFill>
                <a:latin typeface="Corbel" pitchFamily="34" charset="0"/>
              </a:defRPr>
            </a:lvl9pPr>
            <a:extLst/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80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July 1793 - 1794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ular Callout 2">
            <a:extLst>
              <a:ext uri="{FF2B5EF4-FFF2-40B4-BE49-F238E27FC236}">
                <a16:creationId xmlns:a16="http://schemas.microsoft.com/office/drawing/2014/main" id="{7EE10BE0-0757-4037-A306-3D3D592944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76200"/>
            <a:ext cx="8001000" cy="1219200"/>
          </a:xfrm>
          <a:prstGeom prst="wedgeRectCallout">
            <a:avLst>
              <a:gd name="adj1" fmla="val 2731"/>
              <a:gd name="adj2" fmla="val 162"/>
            </a:avLst>
          </a:prstGeom>
          <a:solidFill>
            <a:srgbClr val="FFCC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■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r>
              <a:rPr kumimoji="0" lang="en-US" altLang="en-US" sz="3200">
                <a:cs typeface="Arial" panose="020B0604020202020204" pitchFamily="34" charset="0"/>
              </a:rPr>
              <a:t>The radical leaders of the National Convention feared that “enemies of the revolution” would try to overthrow the new republic</a:t>
            </a:r>
          </a:p>
        </p:txBody>
      </p:sp>
      <p:pic>
        <p:nvPicPr>
          <p:cNvPr id="7" name="Picture 2" descr="French revolutionary mob">
            <a:hlinkClick r:id="rId2"/>
            <a:extLst>
              <a:ext uri="{FF2B5EF4-FFF2-40B4-BE49-F238E27FC236}">
                <a16:creationId xmlns:a16="http://schemas.microsoft.com/office/drawing/2014/main" id="{9C20AA33-4F7C-475C-8CAF-BB045F0B2D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371600"/>
            <a:ext cx="8621713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ular Callout 3">
            <a:extLst>
              <a:ext uri="{FF2B5EF4-FFF2-40B4-BE49-F238E27FC236}">
                <a16:creationId xmlns:a16="http://schemas.microsoft.com/office/drawing/2014/main" id="{74BD9293-73B8-470F-A762-BFB53067C0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1371600"/>
            <a:ext cx="4495800" cy="1600200"/>
          </a:xfrm>
          <a:prstGeom prst="wedgeRectCallout">
            <a:avLst>
              <a:gd name="adj1" fmla="val 2733"/>
              <a:gd name="adj2" fmla="val 160"/>
            </a:avLst>
          </a:prstGeom>
          <a:solidFill>
            <a:schemeClr val="accent1">
              <a:lumMod val="20000"/>
              <a:lumOff val="8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  <a:defRPr/>
            </a:pPr>
            <a:r>
              <a:rPr lang="en-US" sz="3200" dirty="0">
                <a:cs typeface="Arial" charset="0"/>
              </a:rPr>
              <a:t>In 1793, radical </a:t>
            </a:r>
            <a:br>
              <a:rPr lang="en-US" sz="3200" dirty="0">
                <a:cs typeface="Arial" charset="0"/>
              </a:rPr>
            </a:br>
            <a:r>
              <a:rPr lang="en-US" sz="3200" dirty="0">
                <a:cs typeface="Arial" charset="0"/>
              </a:rPr>
              <a:t>Maximilien Robespierre slowly gained control of the National Convention </a:t>
            </a:r>
          </a:p>
        </p:txBody>
      </p:sp>
      <p:pic>
        <p:nvPicPr>
          <p:cNvPr id="43010" name="Picture 2">
            <a:extLst>
              <a:ext uri="{FF2B5EF4-FFF2-40B4-BE49-F238E27FC236}">
                <a16:creationId xmlns:a16="http://schemas.microsoft.com/office/drawing/2014/main" id="{E012E845-C98C-4308-B49A-2A2E0676AE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371600"/>
            <a:ext cx="4267200" cy="550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ular Callout 5">
            <a:extLst>
              <a:ext uri="{FF2B5EF4-FFF2-40B4-BE49-F238E27FC236}">
                <a16:creationId xmlns:a16="http://schemas.microsoft.com/office/drawing/2014/main" id="{26633DDE-9647-4E52-815A-D1564CBF35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3048000"/>
            <a:ext cx="4495800" cy="2057400"/>
          </a:xfrm>
          <a:prstGeom prst="wedgeRectCallout">
            <a:avLst>
              <a:gd name="adj1" fmla="val 2731"/>
              <a:gd name="adj2" fmla="val 162"/>
            </a:avLst>
          </a:prstGeom>
          <a:solidFill>
            <a:srgbClr val="CCFFCC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■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r>
              <a:rPr kumimoji="0" lang="en-US" altLang="en-US" sz="3200">
                <a:cs typeface="Arial" panose="020B0604020202020204" pitchFamily="34" charset="0"/>
              </a:rPr>
              <a:t>From 1793 to 1794, Robespierre executed 40,000 “traitors” during   an era known as the Reign of Terror </a:t>
            </a:r>
          </a:p>
        </p:txBody>
      </p:sp>
      <p:pic>
        <p:nvPicPr>
          <p:cNvPr id="8" name="Picture 4" descr="Robespierre (1758-94) and Saint-Just (1767-94) Leaving for the Guillotine, 28th July 1794, 1884">
            <a:hlinkClick r:id="rId5"/>
            <a:extLst>
              <a:ext uri="{FF2B5EF4-FFF2-40B4-BE49-F238E27FC236}">
                <a16:creationId xmlns:a16="http://schemas.microsoft.com/office/drawing/2014/main" id="{0A751A9C-74B6-4CD3-B874-84F07A5345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4075" y="1371600"/>
            <a:ext cx="4479925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ular Callout 8">
            <a:extLst>
              <a:ext uri="{FF2B5EF4-FFF2-40B4-BE49-F238E27FC236}">
                <a16:creationId xmlns:a16="http://schemas.microsoft.com/office/drawing/2014/main" id="{A8A21150-4B6B-4599-9CEF-3C39898DF0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5181600"/>
            <a:ext cx="4495800" cy="1600200"/>
          </a:xfrm>
          <a:prstGeom prst="wedgeRectCallout">
            <a:avLst>
              <a:gd name="adj1" fmla="val 2731"/>
              <a:gd name="adj2" fmla="val 162"/>
            </a:avLst>
          </a:prstGeom>
          <a:solidFill>
            <a:srgbClr val="FFFFCC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■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r>
              <a:rPr kumimoji="0" lang="en-US" altLang="en-US" sz="3200">
                <a:cs typeface="Arial" panose="020B0604020202020204" pitchFamily="34" charset="0"/>
              </a:rPr>
              <a:t>The Reign of Terror ended when French citizens turned on Robespierre </a:t>
            </a:r>
            <a:br>
              <a:rPr kumimoji="0" lang="en-US" altLang="en-US" sz="3200">
                <a:cs typeface="Arial" panose="020B0604020202020204" pitchFamily="34" charset="0"/>
              </a:rPr>
            </a:br>
            <a:r>
              <a:rPr kumimoji="0" lang="en-US" altLang="en-US" sz="3200">
                <a:cs typeface="Arial" panose="020B0604020202020204" pitchFamily="34" charset="0"/>
              </a:rPr>
              <a:t>&amp; executed him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875" y="1524000"/>
            <a:ext cx="9144000" cy="5334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0"/>
            <a:ext cx="9144000" cy="5334000"/>
          </a:xfrm>
          <a:solidFill>
            <a:schemeClr val="bg2">
              <a:alpha val="44000"/>
            </a:schemeClr>
          </a:solidFill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buFont typeface="Wingdings 2" pitchFamily="18" charset="2"/>
              <a:buNone/>
            </a:pPr>
            <a:r>
              <a:rPr lang="en-US" sz="2200" b="1"/>
              <a:t>July 28, 1794 - Robespierre is guillotined</a:t>
            </a:r>
          </a:p>
          <a:p>
            <a:pPr marL="0" indent="0">
              <a:lnSpc>
                <a:spcPct val="80000"/>
              </a:lnSpc>
              <a:buFont typeface="Wingdings 2" pitchFamily="18" charset="2"/>
              <a:buNone/>
            </a:pPr>
            <a:endParaRPr lang="en-US" sz="2200" b="1"/>
          </a:p>
          <a:p>
            <a:pPr marL="0" indent="0">
              <a:lnSpc>
                <a:spcPct val="80000"/>
              </a:lnSpc>
              <a:buFont typeface="Wingdings 2" pitchFamily="18" charset="2"/>
              <a:buNone/>
            </a:pPr>
            <a:r>
              <a:rPr lang="en-US" sz="2200" b="1"/>
              <a:t>1794-1799 - </a:t>
            </a:r>
            <a:r>
              <a:rPr lang="en-US" sz="2200" b="1" u="sng"/>
              <a:t>Thermidorian Reaction</a:t>
            </a:r>
            <a:endParaRPr lang="en-US" sz="2200" b="1"/>
          </a:p>
          <a:p>
            <a:pPr marL="0" indent="0">
              <a:lnSpc>
                <a:spcPct val="80000"/>
              </a:lnSpc>
            </a:pPr>
            <a:r>
              <a:rPr lang="en-US" sz="2200"/>
              <a:t>Name given to the execution of Robespierre &amp; reassertion of moderate power over the Rev</a:t>
            </a:r>
          </a:p>
          <a:p>
            <a:pPr marL="0" indent="0">
              <a:lnSpc>
                <a:spcPct val="80000"/>
              </a:lnSpc>
            </a:pPr>
            <a:r>
              <a:rPr lang="en-US" sz="2200"/>
              <a:t>Brought the Rev back to the 1</a:t>
            </a:r>
            <a:r>
              <a:rPr lang="en-US" sz="2200" baseline="30000"/>
              <a:t>st</a:t>
            </a:r>
            <a:r>
              <a:rPr lang="en-US" sz="2200"/>
              <a:t> stage of moderate changes designed to benefit the business classes of French society</a:t>
            </a:r>
          </a:p>
          <a:p>
            <a:pPr marL="0" indent="0">
              <a:lnSpc>
                <a:spcPct val="80000"/>
              </a:lnSpc>
              <a:buFont typeface="Wingdings 2" pitchFamily="18" charset="2"/>
              <a:buNone/>
            </a:pPr>
            <a:endParaRPr lang="en-US" sz="2200" b="1"/>
          </a:p>
          <a:p>
            <a:pPr marL="0" indent="0">
              <a:lnSpc>
                <a:spcPct val="80000"/>
              </a:lnSpc>
              <a:buFont typeface="Wingdings 2" pitchFamily="18" charset="2"/>
              <a:buNone/>
            </a:pPr>
            <a:r>
              <a:rPr lang="en-US" sz="2200" b="1"/>
              <a:t>1799 - </a:t>
            </a:r>
            <a:r>
              <a:rPr lang="en-US" sz="2200" b="1" u="sng"/>
              <a:t>Napoleon Bonaparte</a:t>
            </a:r>
            <a:r>
              <a:rPr lang="en-US" sz="2200" b="1"/>
              <a:t> overthrows the </a:t>
            </a:r>
            <a:r>
              <a:rPr lang="en-US" sz="2200" b="1" u="sng"/>
              <a:t>Directory</a:t>
            </a:r>
            <a:r>
              <a:rPr lang="en-US" sz="2200" b="1"/>
              <a:t> and seizes power</a:t>
            </a:r>
          </a:p>
          <a:p>
            <a:pPr marL="0" indent="0">
              <a:lnSpc>
                <a:spcPct val="80000"/>
              </a:lnSpc>
            </a:pPr>
            <a:r>
              <a:rPr lang="en-US" sz="2200" b="1" u="sng"/>
              <a:t>Napoleon Bonaparte</a:t>
            </a:r>
            <a:r>
              <a:rPr lang="en-US" sz="2200"/>
              <a:t>- Corporal in the French army &amp; leader of the 1799 coup that overthrew the Directory</a:t>
            </a:r>
          </a:p>
          <a:p>
            <a:pPr lvl="1">
              <a:lnSpc>
                <a:spcPct val="80000"/>
              </a:lnSpc>
            </a:pPr>
            <a:r>
              <a:rPr lang="en-US" sz="2200"/>
              <a:t>His leadership ends the French Rev &amp; begins Napoleonic France/Europe</a:t>
            </a:r>
          </a:p>
          <a:p>
            <a:pPr marL="0" indent="0">
              <a:lnSpc>
                <a:spcPct val="80000"/>
              </a:lnSpc>
              <a:buFont typeface="Wingdings 2" pitchFamily="18" charset="2"/>
              <a:buNone/>
            </a:pPr>
            <a:r>
              <a:rPr lang="en-US" sz="2200" b="1"/>
              <a:t> </a:t>
            </a:r>
            <a:endParaRPr lang="en-US" sz="2200"/>
          </a:p>
          <a:p>
            <a:pPr marL="0" indent="0">
              <a:lnSpc>
                <a:spcPct val="80000"/>
              </a:lnSpc>
            </a:pPr>
            <a:r>
              <a:rPr lang="en-US" sz="2200" b="1" u="sng"/>
              <a:t>Directory</a:t>
            </a:r>
            <a:r>
              <a:rPr lang="en-US" sz="2200"/>
              <a:t>- Created by the constitution during the Thermidorian Reaction </a:t>
            </a:r>
          </a:p>
          <a:p>
            <a:pPr lvl="1">
              <a:lnSpc>
                <a:spcPct val="80000"/>
              </a:lnSpc>
            </a:pPr>
            <a:r>
              <a:rPr lang="en-US" sz="2200"/>
              <a:t>Executive branch appointed by the legislative assembly</a:t>
            </a:r>
          </a:p>
          <a:p>
            <a:pPr lvl="1">
              <a:lnSpc>
                <a:spcPct val="80000"/>
              </a:lnSpc>
            </a:pPr>
            <a:r>
              <a:rPr lang="en-US" sz="2200"/>
              <a:t>Orchestrated an overthrow of the assembly &amp; ruled dictatorially until overthrown by Napoleon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1252728"/>
          </a:xfrm>
          <a:prstGeom prst="rect">
            <a:avLst/>
          </a:prstGeom>
        </p:spPr>
        <p:txBody>
          <a:bodyPr rIns="45720" anchor="ctr"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500" b="1" kern="1200">
                <a:solidFill>
                  <a:srgbClr val="FFC80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FFC800"/>
                </a:solidFill>
                <a:latin typeface="Corbe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FFC800"/>
                </a:solidFill>
                <a:latin typeface="Corbe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FFC800"/>
                </a:solidFill>
                <a:latin typeface="Corbe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FFC800"/>
                </a:solidFill>
                <a:latin typeface="Corbe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FFC800"/>
                </a:solidFill>
                <a:latin typeface="Corbe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FFC800"/>
                </a:solidFill>
                <a:latin typeface="Corbe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FFC800"/>
                </a:solidFill>
                <a:latin typeface="Corbe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FFC800"/>
                </a:solidFill>
                <a:latin typeface="Corbel" pitchFamily="34" charset="0"/>
              </a:defRPr>
            </a:lvl9pPr>
            <a:extLst/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80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July 1794 - 1799</a:t>
            </a:r>
          </a:p>
        </p:txBody>
      </p:sp>
      <p:pic>
        <p:nvPicPr>
          <p:cNvPr id="31748" name="Picture 4" descr="C:\Users\hsm16615\AppData\Local\Microsoft\Windows\Temporary Internet Files\Content.IE5\0EUERYJZ\MC900238389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427636" y="990600"/>
            <a:ext cx="1563964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 descr="http://www.mycoolbackgrounds.com/backgrounds/10359/bloody_rabbi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0"/>
            <a:ext cx="11277600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6" descr="http://www.histoire-image.org/photo/zoom/ben27_vigneron_001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4783138"/>
            <a:ext cx="1600200" cy="207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4" descr="http://superiorplatform.com/kings/kings/louis-XV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2562225"/>
            <a:ext cx="1600200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52728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72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Key People</a:t>
            </a:r>
          </a:p>
        </p:txBody>
      </p:sp>
      <p:pic>
        <p:nvPicPr>
          <p:cNvPr id="22535" name="Picture 2" descr="http://bluestockingsknickerbockers.files.wordpress.com/2011/02/louis_xiv_of_franc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12738"/>
            <a:ext cx="1600200" cy="227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4" name="Content Placeholder 2"/>
          <p:cNvSpPr>
            <a:spLocks noGrp="1"/>
          </p:cNvSpPr>
          <p:nvPr>
            <p:ph idx="1"/>
          </p:nvPr>
        </p:nvSpPr>
        <p:spPr>
          <a:xfrm>
            <a:off x="-76200" y="1451768"/>
            <a:ext cx="8229600" cy="5634831"/>
          </a:xfrm>
        </p:spPr>
        <p:txBody>
          <a:bodyPr/>
          <a:lstStyle/>
          <a:p>
            <a:pPr eaLnBrk="1" hangingPunct="1"/>
            <a:r>
              <a:rPr lang="en-US" sz="2200" b="1" u="sng" dirty="0">
                <a:solidFill>
                  <a:schemeClr val="bg1"/>
                </a:solidFill>
              </a:rPr>
              <a:t>Louis XIV </a:t>
            </a:r>
            <a:r>
              <a:rPr lang="en-US" sz="2200" b="1" dirty="0">
                <a:solidFill>
                  <a:schemeClr val="bg1"/>
                </a:solidFill>
              </a:rPr>
              <a:t>– Ruler of France until 1715. Known as the “Sun King” &amp; for his palace, Versailles.  His wealth &amp; power were the envy of every monarch in Europe.</a:t>
            </a:r>
          </a:p>
          <a:p>
            <a:pPr eaLnBrk="1" hangingPunct="1"/>
            <a:r>
              <a:rPr lang="en-US" sz="2200" b="1" u="sng" dirty="0">
                <a:solidFill>
                  <a:schemeClr val="bg1"/>
                </a:solidFill>
              </a:rPr>
              <a:t>Louis XVI </a:t>
            </a:r>
            <a:r>
              <a:rPr lang="en-US" sz="2200" b="1" dirty="0">
                <a:solidFill>
                  <a:schemeClr val="bg1"/>
                </a:solidFill>
              </a:rPr>
              <a:t>– Last Bourbon king of France known for his ineptitude and insensitivity to the plight of the French peasants</a:t>
            </a:r>
          </a:p>
          <a:p>
            <a:pPr eaLnBrk="1" hangingPunct="1"/>
            <a:r>
              <a:rPr lang="en-US" sz="2200" b="1" u="sng" dirty="0">
                <a:solidFill>
                  <a:schemeClr val="bg1"/>
                </a:solidFill>
              </a:rPr>
              <a:t>Marie Antoinette </a:t>
            </a:r>
            <a:r>
              <a:rPr lang="en-US" sz="2200" b="1" dirty="0">
                <a:solidFill>
                  <a:schemeClr val="bg1"/>
                </a:solidFill>
              </a:rPr>
              <a:t>– Wife of Louis XVI, did not say “Let them eat cake”</a:t>
            </a:r>
          </a:p>
          <a:p>
            <a:pPr eaLnBrk="1" hangingPunct="1"/>
            <a:r>
              <a:rPr lang="en-US" sz="2200" b="1" u="sng" dirty="0">
                <a:solidFill>
                  <a:schemeClr val="bg1"/>
                </a:solidFill>
              </a:rPr>
              <a:t>Danton </a:t>
            </a:r>
            <a:r>
              <a:rPr lang="en-US" sz="2200" b="1" dirty="0">
                <a:solidFill>
                  <a:schemeClr val="bg1"/>
                </a:solidFill>
              </a:rPr>
              <a:t>– Revolutionary leader known for his fiery speeches &amp; pleas for equality &amp; justice for the poor of France</a:t>
            </a:r>
          </a:p>
          <a:p>
            <a:pPr eaLnBrk="1" hangingPunct="1"/>
            <a:r>
              <a:rPr lang="en-US" sz="2200" b="1" u="sng" dirty="0">
                <a:solidFill>
                  <a:schemeClr val="bg1"/>
                </a:solidFill>
              </a:rPr>
              <a:t>Robespierre </a:t>
            </a:r>
            <a:r>
              <a:rPr lang="en-US" sz="2200" b="1" dirty="0">
                <a:solidFill>
                  <a:schemeClr val="bg1"/>
                </a:solidFill>
              </a:rPr>
              <a:t>– Cruel &amp; brutal leader during the Reign of Terror</a:t>
            </a:r>
          </a:p>
          <a:p>
            <a:pPr eaLnBrk="1" hangingPunct="1"/>
            <a:r>
              <a:rPr lang="en-US" sz="2200" b="1" u="sng" dirty="0">
                <a:solidFill>
                  <a:schemeClr val="bg1"/>
                </a:solidFill>
              </a:rPr>
              <a:t>Napoleon </a:t>
            </a:r>
            <a:r>
              <a:rPr lang="en-US" sz="2200" b="1" dirty="0">
                <a:solidFill>
                  <a:schemeClr val="bg1"/>
                </a:solidFill>
              </a:rPr>
              <a:t>– Military leader &amp; dictator of France from 1804 – 1815 known for his governmental reforms &amp; bloody wars in Europe</a:t>
            </a:r>
          </a:p>
          <a:p>
            <a:pPr eaLnBrk="1" hangingPunct="1"/>
            <a:r>
              <a:rPr lang="en-US" sz="2200" b="1" u="sng" dirty="0">
                <a:solidFill>
                  <a:schemeClr val="bg1"/>
                </a:solidFill>
              </a:rPr>
              <a:t>Baron von Metternich </a:t>
            </a:r>
            <a:r>
              <a:rPr lang="en-US" sz="2200" b="1" dirty="0">
                <a:solidFill>
                  <a:schemeClr val="bg1"/>
                </a:solidFill>
              </a:rPr>
              <a:t>– Austrian leader of the Congress of Vienna in 1815 who led the conservative backlash of the </a:t>
            </a:r>
            <a:r>
              <a:rPr lang="en-US" sz="2200" b="1">
                <a:solidFill>
                  <a:schemeClr val="bg1"/>
                </a:solidFill>
              </a:rPr>
              <a:t>upper classes </a:t>
            </a:r>
            <a:r>
              <a:rPr lang="en-US" sz="2200" b="1" dirty="0">
                <a:solidFill>
                  <a:schemeClr val="bg1"/>
                </a:solidFill>
              </a:rPr>
              <a:t>who wished to prevent further revolutions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ular Callout 2">
            <a:extLst>
              <a:ext uri="{FF2B5EF4-FFF2-40B4-BE49-F238E27FC236}">
                <a16:creationId xmlns:a16="http://schemas.microsoft.com/office/drawing/2014/main" id="{CBB6F8E3-2A2C-473E-A924-8215A13EF8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76200"/>
            <a:ext cx="6781800" cy="838200"/>
          </a:xfrm>
          <a:prstGeom prst="wedgeRectCallout">
            <a:avLst>
              <a:gd name="adj1" fmla="val 870"/>
              <a:gd name="adj2" fmla="val -29940"/>
            </a:avLst>
          </a:prstGeom>
          <a:solidFill>
            <a:srgbClr val="FFCC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■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r>
              <a:rPr kumimoji="0" lang="en-US" altLang="en-US" sz="3200">
                <a:cs typeface="Arial" panose="020B0604020202020204" pitchFamily="34" charset="0"/>
              </a:rPr>
              <a:t>The revolution came to an end in 1795, </a:t>
            </a:r>
            <a:br>
              <a:rPr kumimoji="0" lang="en-US" altLang="en-US" sz="3200">
                <a:cs typeface="Arial" panose="020B0604020202020204" pitchFamily="34" charset="0"/>
              </a:rPr>
            </a:br>
            <a:r>
              <a:rPr kumimoji="0" lang="en-US" altLang="en-US" sz="3200">
                <a:cs typeface="Arial" panose="020B0604020202020204" pitchFamily="34" charset="0"/>
              </a:rPr>
              <a:t>but France was in chaos</a:t>
            </a:r>
          </a:p>
        </p:txBody>
      </p:sp>
      <p:pic>
        <p:nvPicPr>
          <p:cNvPr id="35843" name="Picture 16" descr="French Revolution">
            <a:hlinkClick r:id="rId2"/>
            <a:extLst>
              <a:ext uri="{FF2B5EF4-FFF2-40B4-BE49-F238E27FC236}">
                <a16:creationId xmlns:a16="http://schemas.microsoft.com/office/drawing/2014/main" id="{A7B6651C-DF88-460A-958C-E11C9BDC82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039813"/>
            <a:ext cx="4573588" cy="574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ular Callout 3">
            <a:extLst>
              <a:ext uri="{FF2B5EF4-FFF2-40B4-BE49-F238E27FC236}">
                <a16:creationId xmlns:a16="http://schemas.microsoft.com/office/drawing/2014/main" id="{32F9078B-ABCC-48F9-8B4D-2561505F20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4400" y="1066800"/>
            <a:ext cx="4343400" cy="1295400"/>
          </a:xfrm>
          <a:prstGeom prst="wedgeRectCallout">
            <a:avLst>
              <a:gd name="adj1" fmla="val 870"/>
              <a:gd name="adj2" fmla="val -29940"/>
            </a:avLst>
          </a:prstGeom>
          <a:solidFill>
            <a:srgbClr val="FFFFCC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■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r>
              <a:rPr kumimoji="0" lang="en-US" altLang="en-US" sz="3200">
                <a:cs typeface="Arial" panose="020B0604020202020204" pitchFamily="34" charset="0"/>
              </a:rPr>
              <a:t>The economic crisis had not been solved &amp; people faced starvation</a:t>
            </a:r>
          </a:p>
        </p:txBody>
      </p:sp>
      <p:sp>
        <p:nvSpPr>
          <p:cNvPr id="6" name="Rectangular Callout 5">
            <a:extLst>
              <a:ext uri="{FF2B5EF4-FFF2-40B4-BE49-F238E27FC236}">
                <a16:creationId xmlns:a16="http://schemas.microsoft.com/office/drawing/2014/main" id="{87CA2BDA-4698-4877-A48F-43992E2951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4400" y="2514600"/>
            <a:ext cx="4343400" cy="1295400"/>
          </a:xfrm>
          <a:prstGeom prst="wedgeRectCallout">
            <a:avLst>
              <a:gd name="adj1" fmla="val 870"/>
              <a:gd name="adj2" fmla="val -29940"/>
            </a:avLst>
          </a:prstGeom>
          <a:solidFill>
            <a:schemeClr val="accent1">
              <a:lumMod val="20000"/>
              <a:lumOff val="8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  <a:defRPr/>
            </a:pPr>
            <a:r>
              <a:rPr lang="en-US" sz="3200" dirty="0">
                <a:cs typeface="Arial" charset="0"/>
              </a:rPr>
              <a:t>England, Holland, Spain joined Austria &amp; Prussia in the war against France </a:t>
            </a:r>
          </a:p>
        </p:txBody>
      </p:sp>
      <p:sp>
        <p:nvSpPr>
          <p:cNvPr id="7" name="Rectangular Callout 6">
            <a:extLst>
              <a:ext uri="{FF2B5EF4-FFF2-40B4-BE49-F238E27FC236}">
                <a16:creationId xmlns:a16="http://schemas.microsoft.com/office/drawing/2014/main" id="{ED248DC6-7CF6-496E-BC4F-CF26190346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4400" y="3962400"/>
            <a:ext cx="4343400" cy="1676400"/>
          </a:xfrm>
          <a:prstGeom prst="wedgeRectCallout">
            <a:avLst>
              <a:gd name="adj1" fmla="val 870"/>
              <a:gd name="adj2" fmla="val -29940"/>
            </a:avLst>
          </a:prstGeom>
          <a:solidFill>
            <a:srgbClr val="CCFFCC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■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r>
              <a:rPr kumimoji="0" lang="en-US" altLang="en-US" sz="3200">
                <a:cs typeface="Arial" panose="020B0604020202020204" pitchFamily="34" charset="0"/>
              </a:rPr>
              <a:t>The National Convention was replaced by France’s third gov’t in six years called the Directory </a:t>
            </a:r>
          </a:p>
        </p:txBody>
      </p:sp>
      <p:sp>
        <p:nvSpPr>
          <p:cNvPr id="8" name="Rectangular Callout 7">
            <a:extLst>
              <a:ext uri="{FF2B5EF4-FFF2-40B4-BE49-F238E27FC236}">
                <a16:creationId xmlns:a16="http://schemas.microsoft.com/office/drawing/2014/main" id="{D0FC22C4-6941-462E-A079-252807D6D8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4400" y="5791200"/>
            <a:ext cx="4343400" cy="838200"/>
          </a:xfrm>
          <a:prstGeom prst="wedgeRectCallout">
            <a:avLst>
              <a:gd name="adj1" fmla="val 870"/>
              <a:gd name="adj2" fmla="val -29940"/>
            </a:avLst>
          </a:prstGeom>
          <a:solidFill>
            <a:srgbClr val="FFCC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■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r>
              <a:rPr kumimoji="0" lang="en-US" altLang="en-US" sz="3200">
                <a:cs typeface="Arial" panose="020B0604020202020204" pitchFamily="34" charset="0"/>
              </a:rPr>
              <a:t>The Directory proved to be ineffective &amp; corrupt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524000"/>
            <a:ext cx="9144000" cy="5334000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2000">
                <a:schemeClr val="dk2">
                  <a:tint val="48000"/>
                  <a:satMod val="300000"/>
                </a:schemeClr>
              </a:gs>
              <a:gs pos="20000">
                <a:schemeClr val="dk2">
                  <a:tint val="49000"/>
                  <a:satMod val="300000"/>
                </a:schemeClr>
              </a:gs>
              <a:gs pos="100000">
                <a:schemeClr val="dk2">
                  <a:shade val="30000"/>
                </a:schemeClr>
              </a:gs>
            </a:gsLst>
          </a:gradFill>
          <a:ln w="0">
            <a:solidFill>
              <a:schemeClr val="bg1">
                <a:lumMod val="75000"/>
              </a:schemeClr>
            </a:solidFill>
          </a:ln>
          <a:effectLst>
            <a:innerShdw blurRad="12700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US">
              <a:solidFill>
                <a:srgbClr val="FFFFFF"/>
              </a:solidFill>
              <a:latin typeface="Corbe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52728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72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Effects</a:t>
            </a:r>
          </a:p>
        </p:txBody>
      </p:sp>
      <p:sp>
        <p:nvSpPr>
          <p:cNvPr id="21510" name="Content Placeholder 2"/>
          <p:cNvSpPr>
            <a:spLocks noGrp="1"/>
          </p:cNvSpPr>
          <p:nvPr>
            <p:ph idx="1"/>
          </p:nvPr>
        </p:nvSpPr>
        <p:spPr>
          <a:xfrm>
            <a:off x="76200" y="1774825"/>
            <a:ext cx="8839200" cy="4625975"/>
          </a:xfrm>
        </p:spPr>
        <p:txBody>
          <a:bodyPr/>
          <a:lstStyle/>
          <a:p>
            <a:pPr eaLnBrk="1" hangingPunct="1"/>
            <a:r>
              <a:rPr lang="en-US" sz="3600" b="1" dirty="0"/>
              <a:t>Country bankrupted by war</a:t>
            </a:r>
          </a:p>
          <a:p>
            <a:pPr eaLnBrk="1" hangingPunct="1"/>
            <a:r>
              <a:rPr lang="en-US" sz="3600" b="1" dirty="0"/>
              <a:t>Millions dead in Rev. &amp; Napoleonic Wars</a:t>
            </a:r>
          </a:p>
          <a:p>
            <a:pPr eaLnBrk="1" hangingPunct="1"/>
            <a:r>
              <a:rPr lang="en-US" sz="3600" b="1" dirty="0"/>
              <a:t>France isolated politically from the rest of Europe </a:t>
            </a:r>
            <a:r>
              <a:rPr lang="en-US" sz="2800" b="1" dirty="0"/>
              <a:t>(Who would want to be their friend/ally?)</a:t>
            </a:r>
            <a:endParaRPr lang="en-US" sz="3600" b="1" dirty="0"/>
          </a:p>
          <a:p>
            <a:pPr eaLnBrk="1" hangingPunct="1"/>
            <a:r>
              <a:rPr lang="en-US" sz="3600" b="1" dirty="0"/>
              <a:t>Monarchy restored in France </a:t>
            </a:r>
          </a:p>
          <a:p>
            <a:pPr eaLnBrk="1" hangingPunct="1"/>
            <a:r>
              <a:rPr lang="en-US" sz="3600" b="1" dirty="0"/>
              <a:t>More equitable land distribution in France</a:t>
            </a:r>
          </a:p>
          <a:p>
            <a:pPr eaLnBrk="1" hangingPunct="1"/>
            <a:r>
              <a:rPr lang="en-US" sz="3600" b="1" dirty="0"/>
              <a:t>New codes and laws written</a:t>
            </a:r>
          </a:p>
          <a:p>
            <a:pPr eaLnBrk="1" hangingPunct="1"/>
            <a:endParaRPr lang="en-U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>
            <a:extLst>
              <a:ext uri="{FF2B5EF4-FFF2-40B4-BE49-F238E27FC236}">
                <a16:creationId xmlns:a16="http://schemas.microsoft.com/office/drawing/2014/main" id="{B737343C-DD8E-44DF-978C-CA3B156B41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/>
          <a:lstStyle/>
          <a:p>
            <a:pPr algn="ctr" eaLnBrk="1" hangingPunct="1"/>
            <a:r>
              <a:rPr lang="en-US" altLang="en-US" sz="4000" dirty="0">
                <a:solidFill>
                  <a:schemeClr val="bg1"/>
                </a:solidFill>
              </a:rPr>
              <a:t>Napoleon Bonaparte </a:t>
            </a:r>
          </a:p>
        </p:txBody>
      </p:sp>
      <p:pic>
        <p:nvPicPr>
          <p:cNvPr id="36867" name="Picture 17">
            <a:extLst>
              <a:ext uri="{FF2B5EF4-FFF2-40B4-BE49-F238E27FC236}">
                <a16:creationId xmlns:a16="http://schemas.microsoft.com/office/drawing/2014/main" id="{2C3EB53C-C613-4838-B708-93008E2885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4568825" cy="577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ular Callout 11">
            <a:extLst>
              <a:ext uri="{FF2B5EF4-FFF2-40B4-BE49-F238E27FC236}">
                <a16:creationId xmlns:a16="http://schemas.microsoft.com/office/drawing/2014/main" id="{9134780A-C975-4481-B1C4-0F19C35842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1447800"/>
            <a:ext cx="4419600" cy="2057400"/>
          </a:xfrm>
          <a:prstGeom prst="wedgeRectCallout">
            <a:avLst>
              <a:gd name="adj1" fmla="val 870"/>
              <a:gd name="adj2" fmla="val -29940"/>
            </a:avLst>
          </a:prstGeom>
          <a:solidFill>
            <a:schemeClr val="accent1">
              <a:lumMod val="20000"/>
              <a:lumOff val="8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  <a:defRPr/>
            </a:pPr>
            <a:r>
              <a:rPr lang="en-US" sz="3200" dirty="0">
                <a:cs typeface="Arial" charset="0"/>
              </a:rPr>
              <a:t>In 1799, a French  military general named Napoleon Bonaparte led a coup d'état &amp; seized power in France  </a:t>
            </a:r>
          </a:p>
        </p:txBody>
      </p:sp>
      <p:sp>
        <p:nvSpPr>
          <p:cNvPr id="13" name="Rectangular Callout 12">
            <a:extLst>
              <a:ext uri="{FF2B5EF4-FFF2-40B4-BE49-F238E27FC236}">
                <a16:creationId xmlns:a16="http://schemas.microsoft.com/office/drawing/2014/main" id="{D13A9B07-7AB6-430A-971D-1C70ABA5B4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3657600"/>
            <a:ext cx="4419600" cy="2438400"/>
          </a:xfrm>
          <a:prstGeom prst="wedgeRectCallout">
            <a:avLst>
              <a:gd name="adj1" fmla="val 870"/>
              <a:gd name="adj2" fmla="val -29940"/>
            </a:avLst>
          </a:prstGeom>
          <a:solidFill>
            <a:srgbClr val="FFCC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■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r>
              <a:rPr kumimoji="0" lang="en-US" altLang="en-US" sz="3200">
                <a:cs typeface="Arial" panose="020B0604020202020204" pitchFamily="34" charset="0"/>
              </a:rPr>
              <a:t>As emperor of France, Napoleon introduced needed reforms, defeated foreign armies, &amp; conquered a massive French empire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1524000"/>
            <a:ext cx="9144000" cy="5334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12000">
                <a:schemeClr val="dk2">
                  <a:tint val="48000"/>
                  <a:satMod val="300000"/>
                </a:schemeClr>
              </a:gs>
              <a:gs pos="20000">
                <a:schemeClr val="dk2">
                  <a:tint val="49000"/>
                  <a:satMod val="300000"/>
                </a:schemeClr>
              </a:gs>
              <a:gs pos="100000">
                <a:schemeClr val="dk2">
                  <a:shade val="3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0">
            <a:solidFill>
              <a:schemeClr val="bg1">
                <a:lumMod val="75000"/>
              </a:schemeClr>
            </a:solidFill>
          </a:ln>
          <a:effectLst>
            <a:innerShdw blurRad="12700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US">
              <a:solidFill>
                <a:srgbClr val="FFFFFF"/>
              </a:solidFill>
              <a:latin typeface="Corbel" pitchFamily="34" charset="0"/>
            </a:endParaRPr>
          </a:p>
        </p:txBody>
      </p:sp>
      <p:pic>
        <p:nvPicPr>
          <p:cNvPr id="23557" name="Picture 4" descr="DrippingBlood.png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0"/>
            <a:ext cx="91440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52728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80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Key Terms</a:t>
            </a:r>
          </a:p>
        </p:txBody>
      </p:sp>
      <p:pic>
        <p:nvPicPr>
          <p:cNvPr id="23560" name="Picture 17" descr="guillot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0"/>
            <a:ext cx="2590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76200" y="1524000"/>
            <a:ext cx="8915400" cy="5334000"/>
          </a:xfrm>
        </p:spPr>
        <p:txBody>
          <a:bodyPr rtlCol="0"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sz="2600" b="1" u="sng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Old Regime </a:t>
            </a:r>
            <a:r>
              <a:rPr lang="en-US" sz="2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– The social structure observed in France before the revolution.</a:t>
            </a: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sz="2600" b="1" u="sng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Estates General </a:t>
            </a:r>
            <a:r>
              <a:rPr lang="en-US" sz="2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– when the 3 Estates met to legislate new law.</a:t>
            </a: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sz="2600" b="1" u="sng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Coup d'état </a:t>
            </a:r>
            <a:r>
              <a:rPr lang="en-US" sz="2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– an overthrow of the state or a toppling of a government &amp; its rulers</a:t>
            </a: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sz="2600" b="1" u="sng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Guillotine</a:t>
            </a:r>
            <a:r>
              <a:rPr lang="en-US" sz="2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– a device of execution, in which a blade &amp; the force of gravity severed a head of its victim</a:t>
            </a: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sz="2600" b="1" u="sng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Coalition</a:t>
            </a:r>
            <a:r>
              <a:rPr lang="en-US" sz="2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– gathering of countries cooperating to defeat France &amp; later Napoleon </a:t>
            </a: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sz="2600" b="1" u="sng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Jacobin</a:t>
            </a:r>
            <a:r>
              <a:rPr lang="en-US" sz="2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– radical club in Paris, also used as a description of revolutionaries by non-French people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>
            <a:extLst>
              <a:ext uri="{FF2B5EF4-FFF2-40B4-BE49-F238E27FC236}">
                <a16:creationId xmlns:a16="http://schemas.microsoft.com/office/drawing/2014/main" id="{4BA6DE90-357D-49D2-B09F-E7DCC7A137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914400"/>
            <a:ext cx="4800600" cy="298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4">
            <a:extLst>
              <a:ext uri="{FF2B5EF4-FFF2-40B4-BE49-F238E27FC236}">
                <a16:creationId xmlns:a16="http://schemas.microsoft.com/office/drawing/2014/main" id="{33D65E9C-5381-4E11-976E-BDDFD074AE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066800"/>
            <a:ext cx="3886200" cy="286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2">
            <a:extLst>
              <a:ext uri="{FF2B5EF4-FFF2-40B4-BE49-F238E27FC236}">
                <a16:creationId xmlns:a16="http://schemas.microsoft.com/office/drawing/2014/main" id="{F98787F3-B457-415F-8EA9-E9923FDE7A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886200"/>
            <a:ext cx="4800600" cy="298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Rectangular Callout 5">
            <a:extLst>
              <a:ext uri="{FF2B5EF4-FFF2-40B4-BE49-F238E27FC236}">
                <a16:creationId xmlns:a16="http://schemas.microsoft.com/office/drawing/2014/main" id="{27ACFA09-6BFB-491F-8851-AF670124A4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76200"/>
            <a:ext cx="8610600" cy="838200"/>
          </a:xfrm>
          <a:prstGeom prst="wedgeRectCallout">
            <a:avLst>
              <a:gd name="adj1" fmla="val -7764"/>
              <a:gd name="adj2" fmla="val -9579"/>
            </a:avLst>
          </a:prstGeom>
          <a:solidFill>
            <a:srgbClr val="CCCC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■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r>
              <a:rPr kumimoji="0" lang="en-US" altLang="en-US" sz="3200">
                <a:cs typeface="Arial" panose="020B0604020202020204" pitchFamily="34" charset="0"/>
              </a:rPr>
              <a:t>One problem was France’s unequal social hierarchy that was made up of three classes (called estates)</a:t>
            </a:r>
          </a:p>
        </p:txBody>
      </p:sp>
      <p:sp>
        <p:nvSpPr>
          <p:cNvPr id="11" name="Rectangular Callout 10">
            <a:extLst>
              <a:ext uri="{FF2B5EF4-FFF2-40B4-BE49-F238E27FC236}">
                <a16:creationId xmlns:a16="http://schemas.microsoft.com/office/drawing/2014/main" id="{8DE6B127-6955-4797-B626-2B51CCF82733}"/>
              </a:ext>
            </a:extLst>
          </p:cNvPr>
          <p:cNvSpPr/>
          <p:nvPr/>
        </p:nvSpPr>
        <p:spPr bwMode="auto">
          <a:xfrm>
            <a:off x="76200" y="5410200"/>
            <a:ext cx="4191000" cy="1295400"/>
          </a:xfrm>
          <a:prstGeom prst="wedgeRectCallout">
            <a:avLst>
              <a:gd name="adj1" fmla="val 54363"/>
              <a:gd name="adj2" fmla="val -79149"/>
            </a:avLst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lnSpc>
                <a:spcPct val="80000"/>
              </a:lnSpc>
              <a:defRPr/>
            </a:pPr>
            <a:endParaRPr lang="en-US" sz="1100" dirty="0">
              <a:cs typeface="Arial" charset="0"/>
            </a:endParaRPr>
          </a:p>
          <a:p>
            <a:pPr algn="ctr">
              <a:lnSpc>
                <a:spcPct val="80000"/>
              </a:lnSpc>
              <a:defRPr/>
            </a:pPr>
            <a:r>
              <a:rPr lang="en-US" sz="2800" dirty="0">
                <a:cs typeface="Arial" charset="0"/>
              </a:rPr>
              <a:t>Owned 10% of land </a:t>
            </a:r>
            <a:br>
              <a:rPr lang="en-US" sz="2800" dirty="0">
                <a:cs typeface="Arial" charset="0"/>
              </a:rPr>
            </a:br>
            <a:r>
              <a:rPr lang="en-US" sz="2800" dirty="0">
                <a:cs typeface="Arial" charset="0"/>
              </a:rPr>
              <a:t>in France but paid little in taxes to the gov’t</a:t>
            </a:r>
          </a:p>
        </p:txBody>
      </p:sp>
      <p:sp>
        <p:nvSpPr>
          <p:cNvPr id="12295" name="Rectangular Callout 11">
            <a:extLst>
              <a:ext uri="{FF2B5EF4-FFF2-40B4-BE49-F238E27FC236}">
                <a16:creationId xmlns:a16="http://schemas.microsoft.com/office/drawing/2014/main" id="{AD16A22D-048C-40F1-A4CC-947913A4E0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3962400"/>
            <a:ext cx="4191000" cy="1295400"/>
          </a:xfrm>
          <a:prstGeom prst="wedgeRectCallout">
            <a:avLst>
              <a:gd name="adj1" fmla="val 54361"/>
              <a:gd name="adj2" fmla="val -118745"/>
            </a:avLst>
          </a:prstGeom>
          <a:solidFill>
            <a:srgbClr val="FFCC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■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r>
              <a:rPr kumimoji="0" lang="en-US" altLang="en-US" sz="3200">
                <a:cs typeface="Arial" panose="020B0604020202020204" pitchFamily="34" charset="0"/>
              </a:rPr>
              <a:t>The clergy of the Roman Catholic Church made up the First Estate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>
            <a:extLst>
              <a:ext uri="{FF2B5EF4-FFF2-40B4-BE49-F238E27FC236}">
                <a16:creationId xmlns:a16="http://schemas.microsoft.com/office/drawing/2014/main" id="{565FC6FC-3EC7-4B2F-8DAB-484CAC55DB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914400"/>
            <a:ext cx="4800600" cy="298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2">
            <a:extLst>
              <a:ext uri="{FF2B5EF4-FFF2-40B4-BE49-F238E27FC236}">
                <a16:creationId xmlns:a16="http://schemas.microsoft.com/office/drawing/2014/main" id="{A0163B1E-E8E3-4F84-9ACF-9C4F1E0AB1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886200"/>
            <a:ext cx="4800600" cy="298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Rectangular Callout 5">
            <a:extLst>
              <a:ext uri="{FF2B5EF4-FFF2-40B4-BE49-F238E27FC236}">
                <a16:creationId xmlns:a16="http://schemas.microsoft.com/office/drawing/2014/main" id="{0876A01A-63E9-4ABB-BF43-177F7A3863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76200"/>
            <a:ext cx="8610600" cy="838200"/>
          </a:xfrm>
          <a:prstGeom prst="wedgeRectCallout">
            <a:avLst>
              <a:gd name="adj1" fmla="val -7764"/>
              <a:gd name="adj2" fmla="val -9579"/>
            </a:avLst>
          </a:prstGeom>
          <a:solidFill>
            <a:srgbClr val="CCCC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■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r>
              <a:rPr kumimoji="0" lang="en-US" altLang="en-US" sz="3200">
                <a:cs typeface="Arial" panose="020B0604020202020204" pitchFamily="34" charset="0"/>
              </a:rPr>
              <a:t>One problem was France’s unequal social hierarchy that was made up of three classes (called estates)</a:t>
            </a:r>
          </a:p>
        </p:txBody>
      </p:sp>
      <p:sp>
        <p:nvSpPr>
          <p:cNvPr id="14341" name="Rectangular Callout 10">
            <a:extLst>
              <a:ext uri="{FF2B5EF4-FFF2-40B4-BE49-F238E27FC236}">
                <a16:creationId xmlns:a16="http://schemas.microsoft.com/office/drawing/2014/main" id="{67917237-23CE-4C6C-AA75-9DAD277B4D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5105400"/>
            <a:ext cx="4191000" cy="1295400"/>
          </a:xfrm>
          <a:prstGeom prst="wedgeRectCallout">
            <a:avLst>
              <a:gd name="adj1" fmla="val 53829"/>
              <a:gd name="adj2" fmla="val -29222"/>
            </a:avLst>
          </a:prstGeom>
          <a:solidFill>
            <a:srgbClr val="FFCC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■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r>
              <a:rPr kumimoji="0" lang="en-US" altLang="en-US" sz="3200">
                <a:cs typeface="Arial" panose="020B0604020202020204" pitchFamily="34" charset="0"/>
              </a:rPr>
              <a:t>Owned 20% of French land but were exempt from paying taxes</a:t>
            </a:r>
          </a:p>
        </p:txBody>
      </p:sp>
      <p:pic>
        <p:nvPicPr>
          <p:cNvPr id="14342" name="Picture 2">
            <a:extLst>
              <a:ext uri="{FF2B5EF4-FFF2-40B4-BE49-F238E27FC236}">
                <a16:creationId xmlns:a16="http://schemas.microsoft.com/office/drawing/2014/main" id="{FE370084-083C-417D-975F-E164F1DAE3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143000"/>
            <a:ext cx="2209800" cy="257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6">
            <a:extLst>
              <a:ext uri="{FF2B5EF4-FFF2-40B4-BE49-F238E27FC236}">
                <a16:creationId xmlns:a16="http://schemas.microsoft.com/office/drawing/2014/main" id="{F36CCA27-D413-4FEB-9DB5-76AD73F5BD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066800"/>
            <a:ext cx="2133600" cy="268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ular Callout 11">
            <a:extLst>
              <a:ext uri="{FF2B5EF4-FFF2-40B4-BE49-F238E27FC236}">
                <a16:creationId xmlns:a16="http://schemas.microsoft.com/office/drawing/2014/main" id="{EE8C02E5-4429-4B45-B2C3-70BFFB8C4C29}"/>
              </a:ext>
            </a:extLst>
          </p:cNvPr>
          <p:cNvSpPr/>
          <p:nvPr/>
        </p:nvSpPr>
        <p:spPr bwMode="auto">
          <a:xfrm>
            <a:off x="76200" y="4038600"/>
            <a:ext cx="4191000" cy="914400"/>
          </a:xfrm>
          <a:prstGeom prst="wedgeRectCallout">
            <a:avLst>
              <a:gd name="adj1" fmla="val 53831"/>
              <a:gd name="adj2" fmla="val -98087"/>
            </a:avLst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lnSpc>
                <a:spcPct val="80000"/>
              </a:lnSpc>
              <a:defRPr/>
            </a:pPr>
            <a:r>
              <a:rPr lang="en-US" sz="3200" dirty="0">
                <a:cs typeface="Arial" charset="0"/>
              </a:rPr>
              <a:t>The Second Estate was made up of rich nobles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>
            <a:extLst>
              <a:ext uri="{FF2B5EF4-FFF2-40B4-BE49-F238E27FC236}">
                <a16:creationId xmlns:a16="http://schemas.microsoft.com/office/drawing/2014/main" id="{40EC7897-BC02-4C1F-B71B-449095B4DC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914400"/>
            <a:ext cx="4800600" cy="298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2">
            <a:extLst>
              <a:ext uri="{FF2B5EF4-FFF2-40B4-BE49-F238E27FC236}">
                <a16:creationId xmlns:a16="http://schemas.microsoft.com/office/drawing/2014/main" id="{BD0D1B0D-FE11-45D4-B93C-829B9BAC2E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886200"/>
            <a:ext cx="4800600" cy="298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Rectangular Callout 5">
            <a:extLst>
              <a:ext uri="{FF2B5EF4-FFF2-40B4-BE49-F238E27FC236}">
                <a16:creationId xmlns:a16="http://schemas.microsoft.com/office/drawing/2014/main" id="{BDBF14F9-46B5-4A4F-9736-8080FC7626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76200"/>
            <a:ext cx="8610600" cy="838200"/>
          </a:xfrm>
          <a:prstGeom prst="wedgeRectCallout">
            <a:avLst>
              <a:gd name="adj1" fmla="val -7764"/>
              <a:gd name="adj2" fmla="val -9579"/>
            </a:avLst>
          </a:prstGeom>
          <a:solidFill>
            <a:srgbClr val="CCCC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■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r>
              <a:rPr kumimoji="0" lang="en-US" altLang="en-US" sz="3200">
                <a:cs typeface="Arial" panose="020B0604020202020204" pitchFamily="34" charset="0"/>
              </a:rPr>
              <a:t>One problem was France’s unequal social hierarchy that was made up of three classes (called estates)</a:t>
            </a:r>
          </a:p>
        </p:txBody>
      </p:sp>
      <p:sp>
        <p:nvSpPr>
          <p:cNvPr id="16389" name="Rectangular Callout 10">
            <a:extLst>
              <a:ext uri="{FF2B5EF4-FFF2-40B4-BE49-F238E27FC236}">
                <a16:creationId xmlns:a16="http://schemas.microsoft.com/office/drawing/2014/main" id="{B74D1C7C-03AF-4687-B333-3F3FFDB395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5943600"/>
            <a:ext cx="4114800" cy="838200"/>
          </a:xfrm>
          <a:prstGeom prst="wedgeRectCallout">
            <a:avLst>
              <a:gd name="adj1" fmla="val 59106"/>
              <a:gd name="adj2" fmla="val -42523"/>
            </a:avLst>
          </a:prstGeom>
          <a:solidFill>
            <a:srgbClr val="CCFFCC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■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r>
              <a:rPr kumimoji="0" lang="en-US" altLang="en-US" sz="3100">
                <a:cs typeface="Arial" panose="020B0604020202020204" pitchFamily="34" charset="0"/>
              </a:rPr>
              <a:t>This group paid 50% of their income in taxes</a:t>
            </a:r>
          </a:p>
        </p:txBody>
      </p:sp>
      <p:sp>
        <p:nvSpPr>
          <p:cNvPr id="16390" name="Rectangular Callout 11">
            <a:extLst>
              <a:ext uri="{FF2B5EF4-FFF2-40B4-BE49-F238E27FC236}">
                <a16:creationId xmlns:a16="http://schemas.microsoft.com/office/drawing/2014/main" id="{E6C05E08-6289-4944-9BB7-C7B418564C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810000"/>
            <a:ext cx="4343400" cy="1981200"/>
          </a:xfrm>
          <a:prstGeom prst="wedgeRectCallout">
            <a:avLst>
              <a:gd name="adj1" fmla="val 60505"/>
              <a:gd name="adj2" fmla="val -136463"/>
            </a:avLst>
          </a:prstGeom>
          <a:solidFill>
            <a:srgbClr val="CCFFCC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■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r>
              <a:rPr kumimoji="0" lang="en-US" altLang="en-US" sz="3100">
                <a:cs typeface="Arial" panose="020B0604020202020204" pitchFamily="34" charset="0"/>
              </a:rPr>
              <a:t>The Third Estate made up 97% of the population &amp; included poor peasants but</a:t>
            </a:r>
            <a:r>
              <a:rPr kumimoji="0" lang="en-US" altLang="en-US" sz="2400">
                <a:cs typeface="Arial" panose="020B0604020202020204" pitchFamily="34" charset="0"/>
              </a:rPr>
              <a:t> </a:t>
            </a:r>
            <a:r>
              <a:rPr kumimoji="0" lang="en-US" altLang="en-US" sz="3100">
                <a:cs typeface="Arial" panose="020B0604020202020204" pitchFamily="34" charset="0"/>
              </a:rPr>
              <a:t>also</a:t>
            </a:r>
            <a:r>
              <a:rPr kumimoji="0" lang="en-US" altLang="en-US" sz="2400">
                <a:cs typeface="Arial" panose="020B0604020202020204" pitchFamily="34" charset="0"/>
              </a:rPr>
              <a:t> </a:t>
            </a:r>
            <a:r>
              <a:rPr kumimoji="0" lang="en-US" altLang="en-US" sz="3100">
                <a:cs typeface="Arial" panose="020B0604020202020204" pitchFamily="34" charset="0"/>
              </a:rPr>
              <a:t>the</a:t>
            </a:r>
            <a:r>
              <a:rPr kumimoji="0" lang="en-US" altLang="en-US" sz="2400">
                <a:cs typeface="Arial" panose="020B0604020202020204" pitchFamily="34" charset="0"/>
              </a:rPr>
              <a:t> </a:t>
            </a:r>
            <a:r>
              <a:rPr kumimoji="0" lang="en-US" altLang="en-US" sz="3100">
                <a:cs typeface="Arial" panose="020B0604020202020204" pitchFamily="34" charset="0"/>
              </a:rPr>
              <a:t>well</a:t>
            </a:r>
            <a:r>
              <a:rPr kumimoji="0" lang="en-US" altLang="en-US" sz="2400">
                <a:cs typeface="Arial" panose="020B0604020202020204" pitchFamily="34" charset="0"/>
              </a:rPr>
              <a:t>-</a:t>
            </a:r>
            <a:r>
              <a:rPr kumimoji="0" lang="en-US" altLang="en-US" sz="3100">
                <a:cs typeface="Arial" panose="020B0604020202020204" pitchFamily="34" charset="0"/>
              </a:rPr>
              <a:t>educated middle class (bourgeoisie)</a:t>
            </a:r>
          </a:p>
        </p:txBody>
      </p:sp>
      <p:pic>
        <p:nvPicPr>
          <p:cNvPr id="16391" name="Picture 8">
            <a:extLst>
              <a:ext uri="{FF2B5EF4-FFF2-40B4-BE49-F238E27FC236}">
                <a16:creationId xmlns:a16="http://schemas.microsoft.com/office/drawing/2014/main" id="{835CB111-63EB-42F0-8EDC-55C137F697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lum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90600"/>
            <a:ext cx="39624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524000"/>
            <a:ext cx="9144000" cy="5334000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2000">
                <a:schemeClr val="dk2">
                  <a:tint val="48000"/>
                  <a:satMod val="300000"/>
                </a:schemeClr>
              </a:gs>
              <a:gs pos="20000">
                <a:schemeClr val="dk2">
                  <a:tint val="49000"/>
                  <a:satMod val="300000"/>
                </a:schemeClr>
              </a:gs>
              <a:gs pos="100000">
                <a:schemeClr val="dk2">
                  <a:shade val="30000"/>
                </a:schemeClr>
              </a:gs>
            </a:gsLst>
          </a:gradFill>
          <a:ln w="0">
            <a:solidFill>
              <a:schemeClr val="bg1">
                <a:lumMod val="75000"/>
              </a:schemeClr>
            </a:solidFill>
          </a:ln>
          <a:effectLst>
            <a:innerShdw blurRad="12700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US">
              <a:solidFill>
                <a:srgbClr val="FFFFFF"/>
              </a:solidFill>
              <a:latin typeface="Corbel" pitchFamily="34" charset="0"/>
            </a:endParaRPr>
          </a:p>
        </p:txBody>
      </p:sp>
      <p:pic>
        <p:nvPicPr>
          <p:cNvPr id="1028" name="Picture 4" descr="http://hrsbstaff.ednet.ns.ca/bkhan/images/can_his_images/French%20Estat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5044" y="23751"/>
            <a:ext cx="6659756" cy="6834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1265044" y="1752600"/>
            <a:ext cx="6659756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265044" y="5105400"/>
            <a:ext cx="6659756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1" name="Picture 7" descr="C:\Program Files\Microsoft Office\MEDIA\CAGCAT10\j0222015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9195" y="5582261"/>
            <a:ext cx="1271169" cy="1275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&quot;No&quot; Symbol 13"/>
          <p:cNvSpPr/>
          <p:nvPr/>
        </p:nvSpPr>
        <p:spPr>
          <a:xfrm>
            <a:off x="6629400" y="4038600"/>
            <a:ext cx="575379" cy="381000"/>
          </a:xfrm>
          <a:prstGeom prst="noSmoking">
            <a:avLst>
              <a:gd name="adj" fmla="val 3165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Explosion 2 7"/>
          <p:cNvSpPr/>
          <p:nvPr/>
        </p:nvSpPr>
        <p:spPr>
          <a:xfrm rot="465534">
            <a:off x="5263120" y="4874540"/>
            <a:ext cx="2202827" cy="1302715"/>
          </a:xfrm>
          <a:prstGeom prst="irregularSeal2">
            <a:avLst/>
          </a:prstGeom>
          <a:noFill/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3" name="Picture 9" descr="C:\Users\hsm16615\AppData\Local\Microsoft\Windows\Temporary Internet Files\Content.IE5\Z3YHCJIS\MC900156549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506833" y="2227996"/>
            <a:ext cx="1248636" cy="958898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20" name="&quot;No&quot; Symbol 19"/>
          <p:cNvSpPr/>
          <p:nvPr/>
        </p:nvSpPr>
        <p:spPr>
          <a:xfrm>
            <a:off x="6629400" y="1295400"/>
            <a:ext cx="575379" cy="381000"/>
          </a:xfrm>
          <a:prstGeom prst="noSmoking">
            <a:avLst>
              <a:gd name="adj" fmla="val 3165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3845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8" grpId="0" animBg="1"/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>
            <a:extLst>
              <a:ext uri="{FF2B5EF4-FFF2-40B4-BE49-F238E27FC236}">
                <a16:creationId xmlns:a16="http://schemas.microsoft.com/office/drawing/2014/main" id="{A0AEB706-0826-47EC-AF9D-A12E67FC5E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3400"/>
            <a:ext cx="4335463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Rectangular Callout 5">
            <a:extLst>
              <a:ext uri="{FF2B5EF4-FFF2-40B4-BE49-F238E27FC236}">
                <a16:creationId xmlns:a16="http://schemas.microsoft.com/office/drawing/2014/main" id="{4BE40122-2EDC-455B-AD78-1461D28DC9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9600" y="533400"/>
            <a:ext cx="4648200" cy="1676400"/>
          </a:xfrm>
          <a:prstGeom prst="wedgeRectCallout">
            <a:avLst>
              <a:gd name="adj1" fmla="val 870"/>
              <a:gd name="adj2" fmla="val -29940"/>
            </a:avLst>
          </a:prstGeom>
          <a:solidFill>
            <a:srgbClr val="FFCC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■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r>
              <a:rPr kumimoji="0" lang="en-US" altLang="en-US" sz="3200">
                <a:cs typeface="Arial" panose="020B0604020202020204" pitchFamily="34" charset="0"/>
              </a:rPr>
              <a:t>The members of the   Third Estate resented the special treatment the First &amp; Second Estates received </a:t>
            </a:r>
          </a:p>
        </p:txBody>
      </p:sp>
      <p:sp>
        <p:nvSpPr>
          <p:cNvPr id="18436" name="Rectangular Callout 17">
            <a:extLst>
              <a:ext uri="{FF2B5EF4-FFF2-40B4-BE49-F238E27FC236}">
                <a16:creationId xmlns:a16="http://schemas.microsoft.com/office/drawing/2014/main" id="{BF8E8835-AE0B-4F22-9B8F-81E68890D1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9600" y="2362200"/>
            <a:ext cx="4648200" cy="2057400"/>
          </a:xfrm>
          <a:prstGeom prst="wedgeRectCallout">
            <a:avLst>
              <a:gd name="adj1" fmla="val 870"/>
              <a:gd name="adj2" fmla="val -29940"/>
            </a:avLst>
          </a:prstGeom>
          <a:solidFill>
            <a:srgbClr val="FFFFCC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■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r>
              <a:rPr kumimoji="0" lang="en-US" altLang="en-US" sz="3200">
                <a:cs typeface="Arial" panose="020B0604020202020204" pitchFamily="34" charset="0"/>
              </a:rPr>
              <a:t>Members of the Third Estate gained inspiration from the Enlightenment  ideas of John Locke, Voltaire, &amp; Rousseau </a:t>
            </a:r>
          </a:p>
        </p:txBody>
      </p:sp>
      <p:sp>
        <p:nvSpPr>
          <p:cNvPr id="19" name="Rectangular Callout 18">
            <a:extLst>
              <a:ext uri="{FF2B5EF4-FFF2-40B4-BE49-F238E27FC236}">
                <a16:creationId xmlns:a16="http://schemas.microsoft.com/office/drawing/2014/main" id="{4F3BBA22-649C-42CD-B402-3F11856B3E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9600" y="4572000"/>
            <a:ext cx="4648200" cy="2057400"/>
          </a:xfrm>
          <a:prstGeom prst="wedgeRectCallout">
            <a:avLst>
              <a:gd name="adj1" fmla="val 870"/>
              <a:gd name="adj2" fmla="val -29940"/>
            </a:avLst>
          </a:prstGeom>
          <a:solidFill>
            <a:srgbClr val="CCCC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■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r>
              <a:rPr kumimoji="0" lang="en-US" altLang="en-US" sz="3200">
                <a:cs typeface="Arial" panose="020B0604020202020204" pitchFamily="34" charset="0"/>
              </a:rPr>
              <a:t>After the success of the American Revolution, </a:t>
            </a:r>
            <a:br>
              <a:rPr kumimoji="0" lang="en-US" altLang="en-US" sz="3200">
                <a:cs typeface="Arial" panose="020B0604020202020204" pitchFamily="34" charset="0"/>
              </a:rPr>
            </a:br>
            <a:r>
              <a:rPr kumimoji="0" lang="en-US" altLang="en-US" sz="3200">
                <a:cs typeface="Arial" panose="020B0604020202020204" pitchFamily="34" charset="0"/>
              </a:rPr>
              <a:t>the Third Estate began demanding democracy, equality,</a:t>
            </a:r>
            <a:r>
              <a:rPr kumimoji="0" lang="en-US" altLang="en-US" sz="2400">
                <a:cs typeface="Arial" panose="020B0604020202020204" pitchFamily="34" charset="0"/>
              </a:rPr>
              <a:t> </a:t>
            </a:r>
            <a:r>
              <a:rPr kumimoji="0" lang="en-US" altLang="en-US" sz="3200">
                <a:cs typeface="Arial" panose="020B0604020202020204" pitchFamily="34" charset="0"/>
              </a:rPr>
              <a:t>&amp;</a:t>
            </a:r>
            <a:r>
              <a:rPr kumimoji="0" lang="en-US" altLang="en-US" sz="2400">
                <a:cs typeface="Arial" panose="020B0604020202020204" pitchFamily="34" charset="0"/>
              </a:rPr>
              <a:t> </a:t>
            </a:r>
            <a:r>
              <a:rPr kumimoji="0" lang="en-US" altLang="en-US" sz="3200">
                <a:cs typeface="Arial" panose="020B0604020202020204" pitchFamily="34" charset="0"/>
              </a:rPr>
              <a:t>liberty</a:t>
            </a:r>
            <a:r>
              <a:rPr kumimoji="0" lang="en-US" altLang="en-US" sz="2400">
                <a:cs typeface="Arial" panose="020B0604020202020204" pitchFamily="34" charset="0"/>
              </a:rPr>
              <a:t> </a:t>
            </a:r>
            <a:r>
              <a:rPr kumimoji="0" lang="en-US" altLang="en-US" sz="3200">
                <a:cs typeface="Arial" panose="020B0604020202020204" pitchFamily="34" charset="0"/>
              </a:rPr>
              <a:t>in</a:t>
            </a:r>
            <a:r>
              <a:rPr kumimoji="0" lang="en-US" altLang="en-US" sz="2400">
                <a:cs typeface="Arial" panose="020B0604020202020204" pitchFamily="34" charset="0"/>
              </a:rPr>
              <a:t> </a:t>
            </a:r>
            <a:r>
              <a:rPr kumimoji="0" lang="en-US" altLang="en-US" sz="3200">
                <a:cs typeface="Arial" panose="020B0604020202020204" pitchFamily="34" charset="0"/>
              </a:rPr>
              <a:t>France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RespondGraph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iRespondQuestion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odule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ppt/theme/themeOverride2.xml><?xml version="1.0" encoding="utf-8"?>
<a:themeOverride xmlns:a="http://schemas.openxmlformats.org/drawingml/2006/main">
  <a:clrScheme name="Module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2263</TotalTime>
  <Words>2118</Words>
  <Application>Microsoft Office PowerPoint</Application>
  <PresentationFormat>On-screen Show (4:3)</PresentationFormat>
  <Paragraphs>211</Paragraphs>
  <Slides>32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32</vt:i4>
      </vt:variant>
    </vt:vector>
  </HeadingPairs>
  <TitlesOfParts>
    <vt:vector size="44" baseType="lpstr">
      <vt:lpstr>Arial</vt:lpstr>
      <vt:lpstr>Bernard MT Condensed</vt:lpstr>
      <vt:lpstr>Calibri</vt:lpstr>
      <vt:lpstr>Corbel</vt:lpstr>
      <vt:lpstr>Franklin Gothic Demi Cond</vt:lpstr>
      <vt:lpstr>Nueva Std Cond</vt:lpstr>
      <vt:lpstr>Wingdings</vt:lpstr>
      <vt:lpstr>Wingdings 2</vt:lpstr>
      <vt:lpstr>Wingdings 3</vt:lpstr>
      <vt:lpstr>iRespondGraphMaster</vt:lpstr>
      <vt:lpstr>Module</vt:lpstr>
      <vt:lpstr>iRespondQuestionMaster</vt:lpstr>
      <vt:lpstr>French Revolution</vt:lpstr>
      <vt:lpstr> Reasons for the French Revolution </vt:lpstr>
      <vt:lpstr>Key People</vt:lpstr>
      <vt:lpstr>Key Terms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Causes </vt:lpstr>
      <vt:lpstr>French Revolution Timeline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Effects</vt:lpstr>
      <vt:lpstr>Napoleon Bonaparte </vt:lpstr>
    </vt:vector>
  </TitlesOfParts>
  <Company>Cobb County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French Revolution</dc:title>
  <dc:creator>install</dc:creator>
  <cp:lastModifiedBy>Shannon Herndon</cp:lastModifiedBy>
  <cp:revision>62</cp:revision>
  <cp:lastPrinted>2014-11-06T18:43:17Z</cp:lastPrinted>
  <dcterms:created xsi:type="dcterms:W3CDTF">2011-04-14T15:09:17Z</dcterms:created>
  <dcterms:modified xsi:type="dcterms:W3CDTF">2020-01-31T16:37:06Z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utoReflect">
    <vt:bool>false</vt:bool>
  </property>
  <property fmtid="{D5CDD505-2E9C-101B-9397-08002B2CF9AE}" pid="3" name="KeepGraph">
    <vt:bool>false</vt:bool>
  </property>
  <property fmtid="{D5CDD505-2E9C-101B-9397-08002B2CF9AE}" pid="4" name="ShowTimer">
    <vt:bool>true</vt:bool>
  </property>
  <property fmtid="{D5CDD505-2E9C-101B-9397-08002B2CF9AE}" pid="5" name="ShowPercent">
    <vt:bool>true</vt:bool>
  </property>
</Properties>
</file>