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F06A7-4939-4775-9376-23F0E65B57FA}"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5279-FD67-4CBE-95D5-2A14EBEB3F67}" type="slidenum">
              <a:rPr lang="en-US" smtClean="0"/>
              <a:t>‹#›</a:t>
            </a:fld>
            <a:endParaRPr lang="en-US"/>
          </a:p>
        </p:txBody>
      </p:sp>
    </p:spTree>
    <p:extLst>
      <p:ext uri="{BB962C8B-B14F-4D97-AF65-F5344CB8AC3E}">
        <p14:creationId xmlns:p14="http://schemas.microsoft.com/office/powerpoint/2010/main" val="295012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F06A7-4939-4775-9376-23F0E65B57FA}"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5279-FD67-4CBE-95D5-2A14EBEB3F67}" type="slidenum">
              <a:rPr lang="en-US" smtClean="0"/>
              <a:t>‹#›</a:t>
            </a:fld>
            <a:endParaRPr lang="en-US"/>
          </a:p>
        </p:txBody>
      </p:sp>
    </p:spTree>
    <p:extLst>
      <p:ext uri="{BB962C8B-B14F-4D97-AF65-F5344CB8AC3E}">
        <p14:creationId xmlns:p14="http://schemas.microsoft.com/office/powerpoint/2010/main" val="134654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F06A7-4939-4775-9376-23F0E65B57FA}"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5279-FD67-4CBE-95D5-2A14EBEB3F67}" type="slidenum">
              <a:rPr lang="en-US" smtClean="0"/>
              <a:t>‹#›</a:t>
            </a:fld>
            <a:endParaRPr lang="en-US"/>
          </a:p>
        </p:txBody>
      </p:sp>
    </p:spTree>
    <p:extLst>
      <p:ext uri="{BB962C8B-B14F-4D97-AF65-F5344CB8AC3E}">
        <p14:creationId xmlns:p14="http://schemas.microsoft.com/office/powerpoint/2010/main" val="357641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F06A7-4939-4775-9376-23F0E65B57FA}"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5279-FD67-4CBE-95D5-2A14EBEB3F67}" type="slidenum">
              <a:rPr lang="en-US" smtClean="0"/>
              <a:t>‹#›</a:t>
            </a:fld>
            <a:endParaRPr lang="en-US"/>
          </a:p>
        </p:txBody>
      </p:sp>
    </p:spTree>
    <p:extLst>
      <p:ext uri="{BB962C8B-B14F-4D97-AF65-F5344CB8AC3E}">
        <p14:creationId xmlns:p14="http://schemas.microsoft.com/office/powerpoint/2010/main" val="197334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FF06A7-4939-4775-9376-23F0E65B57FA}"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5279-FD67-4CBE-95D5-2A14EBEB3F67}" type="slidenum">
              <a:rPr lang="en-US" smtClean="0"/>
              <a:t>‹#›</a:t>
            </a:fld>
            <a:endParaRPr lang="en-US"/>
          </a:p>
        </p:txBody>
      </p:sp>
    </p:spTree>
    <p:extLst>
      <p:ext uri="{BB962C8B-B14F-4D97-AF65-F5344CB8AC3E}">
        <p14:creationId xmlns:p14="http://schemas.microsoft.com/office/powerpoint/2010/main" val="367257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F06A7-4939-4775-9376-23F0E65B57FA}"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B5279-FD67-4CBE-95D5-2A14EBEB3F67}" type="slidenum">
              <a:rPr lang="en-US" smtClean="0"/>
              <a:t>‹#›</a:t>
            </a:fld>
            <a:endParaRPr lang="en-US"/>
          </a:p>
        </p:txBody>
      </p:sp>
    </p:spTree>
    <p:extLst>
      <p:ext uri="{BB962C8B-B14F-4D97-AF65-F5344CB8AC3E}">
        <p14:creationId xmlns:p14="http://schemas.microsoft.com/office/powerpoint/2010/main" val="425503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F06A7-4939-4775-9376-23F0E65B57FA}"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B5279-FD67-4CBE-95D5-2A14EBEB3F67}" type="slidenum">
              <a:rPr lang="en-US" smtClean="0"/>
              <a:t>‹#›</a:t>
            </a:fld>
            <a:endParaRPr lang="en-US"/>
          </a:p>
        </p:txBody>
      </p:sp>
    </p:spTree>
    <p:extLst>
      <p:ext uri="{BB962C8B-B14F-4D97-AF65-F5344CB8AC3E}">
        <p14:creationId xmlns:p14="http://schemas.microsoft.com/office/powerpoint/2010/main" val="255243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F06A7-4939-4775-9376-23F0E65B57FA}"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B5279-FD67-4CBE-95D5-2A14EBEB3F67}" type="slidenum">
              <a:rPr lang="en-US" smtClean="0"/>
              <a:t>‹#›</a:t>
            </a:fld>
            <a:endParaRPr lang="en-US"/>
          </a:p>
        </p:txBody>
      </p:sp>
    </p:spTree>
    <p:extLst>
      <p:ext uri="{BB962C8B-B14F-4D97-AF65-F5344CB8AC3E}">
        <p14:creationId xmlns:p14="http://schemas.microsoft.com/office/powerpoint/2010/main" val="275753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F06A7-4939-4775-9376-23F0E65B57FA}"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B5279-FD67-4CBE-95D5-2A14EBEB3F67}" type="slidenum">
              <a:rPr lang="en-US" smtClean="0"/>
              <a:t>‹#›</a:t>
            </a:fld>
            <a:endParaRPr lang="en-US"/>
          </a:p>
        </p:txBody>
      </p:sp>
    </p:spTree>
    <p:extLst>
      <p:ext uri="{BB962C8B-B14F-4D97-AF65-F5344CB8AC3E}">
        <p14:creationId xmlns:p14="http://schemas.microsoft.com/office/powerpoint/2010/main" val="334466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FF06A7-4939-4775-9376-23F0E65B57FA}"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B5279-FD67-4CBE-95D5-2A14EBEB3F67}" type="slidenum">
              <a:rPr lang="en-US" smtClean="0"/>
              <a:t>‹#›</a:t>
            </a:fld>
            <a:endParaRPr lang="en-US"/>
          </a:p>
        </p:txBody>
      </p:sp>
    </p:spTree>
    <p:extLst>
      <p:ext uri="{BB962C8B-B14F-4D97-AF65-F5344CB8AC3E}">
        <p14:creationId xmlns:p14="http://schemas.microsoft.com/office/powerpoint/2010/main" val="49445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FF06A7-4939-4775-9376-23F0E65B57FA}"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B5279-FD67-4CBE-95D5-2A14EBEB3F67}" type="slidenum">
              <a:rPr lang="en-US" smtClean="0"/>
              <a:t>‹#›</a:t>
            </a:fld>
            <a:endParaRPr lang="en-US"/>
          </a:p>
        </p:txBody>
      </p:sp>
    </p:spTree>
    <p:extLst>
      <p:ext uri="{BB962C8B-B14F-4D97-AF65-F5344CB8AC3E}">
        <p14:creationId xmlns:p14="http://schemas.microsoft.com/office/powerpoint/2010/main" val="211498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F06A7-4939-4775-9376-23F0E65B57FA}" type="datetimeFigureOut">
              <a:rPr lang="en-US" smtClean="0"/>
              <a:t>11/30/2018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B5279-FD67-4CBE-95D5-2A14EBEB3F67}" type="slidenum">
              <a:rPr lang="en-US" smtClean="0"/>
              <a:t>‹#›</a:t>
            </a:fld>
            <a:endParaRPr lang="en-US"/>
          </a:p>
        </p:txBody>
      </p:sp>
    </p:spTree>
    <p:extLst>
      <p:ext uri="{BB962C8B-B14F-4D97-AF65-F5344CB8AC3E}">
        <p14:creationId xmlns:p14="http://schemas.microsoft.com/office/powerpoint/2010/main" val="908659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8000" b="1" dirty="0" smtClean="0"/>
              <a:t>Chinese Art</a:t>
            </a:r>
            <a:endParaRPr lang="en-US" sz="8000" b="1" dirty="0"/>
          </a:p>
        </p:txBody>
      </p:sp>
      <p:sp>
        <p:nvSpPr>
          <p:cNvPr id="5" name="Content Placeholder 4"/>
          <p:cNvSpPr>
            <a:spLocks noGrp="1"/>
          </p:cNvSpPr>
          <p:nvPr>
            <p:ph idx="1"/>
          </p:nvPr>
        </p:nvSpPr>
        <p:spPr/>
        <p:txBody>
          <a:bodyPr/>
          <a:lstStyle/>
          <a:p>
            <a:pPr marL="0" indent="0" algn="ctr">
              <a:buNone/>
            </a:pPr>
            <a:r>
              <a:rPr lang="en-US" dirty="0" smtClean="0"/>
              <a:t>Yuan and Ming Dynasties</a:t>
            </a:r>
            <a:endParaRPr lang="en-US" dirty="0"/>
          </a:p>
        </p:txBody>
      </p:sp>
    </p:spTree>
    <p:extLst>
      <p:ext uri="{BB962C8B-B14F-4D97-AF65-F5344CB8AC3E}">
        <p14:creationId xmlns:p14="http://schemas.microsoft.com/office/powerpoint/2010/main" val="410998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52182" y="1"/>
            <a:ext cx="6939817" cy="4986338"/>
          </a:xfrm>
          <a:prstGeom prst="rect">
            <a:avLst/>
          </a:prstGeom>
        </p:spPr>
      </p:pic>
      <p:sp>
        <p:nvSpPr>
          <p:cNvPr id="3" name="Rectangle 2"/>
          <p:cNvSpPr/>
          <p:nvPr/>
        </p:nvSpPr>
        <p:spPr>
          <a:xfrm>
            <a:off x="633412" y="937349"/>
            <a:ext cx="4352926" cy="2585323"/>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The outer courts contained three great audience halls; “The Hall of Supreme Harmony”, The Hall of Middle Harmony” and “The Hall of Protecting Harmony”. All these buildings were wooden framed structures. These three halls would house such events as the crowning of a new emperor, the emperor’s wedding and the birthdays. </a:t>
            </a:r>
            <a:endParaRPr lang="en-US" dirty="0"/>
          </a:p>
        </p:txBody>
      </p:sp>
      <p:sp>
        <p:nvSpPr>
          <p:cNvPr id="4" name="Rectangle 3"/>
          <p:cNvSpPr/>
          <p:nvPr/>
        </p:nvSpPr>
        <p:spPr>
          <a:xfrm>
            <a:off x="518256" y="5142250"/>
            <a:ext cx="9467851" cy="1200329"/>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The buildings in the complex were mostly red in color and a dragon motif was used </a:t>
            </a:r>
            <a:r>
              <a:rPr lang="en-US" dirty="0" smtClean="0">
                <a:latin typeface="Arial" panose="020B0604020202020204" pitchFamily="34" charset="0"/>
                <a:ea typeface="Times New Roman" panose="02020603050405020304" pitchFamily="18" charset="0"/>
              </a:rPr>
              <a:t>throughout </a:t>
            </a:r>
            <a:r>
              <a:rPr lang="en-US" dirty="0">
                <a:latin typeface="Arial" panose="020B0604020202020204" pitchFamily="34" charset="0"/>
                <a:ea typeface="Times New Roman" panose="02020603050405020304" pitchFamily="18" charset="0"/>
              </a:rPr>
              <a:t>as symbol of goodness and strength. A dragon with 5 claws holding a flaming pearl in waves or clouds was the symbol of the emperor. The eaves of the imperial palace were decorated with carvings of dragons and other Chinese mythological creations. </a:t>
            </a:r>
            <a:endParaRPr lang="en-US" sz="2000" dirty="0">
              <a:effectLst/>
              <a:latin typeface="Times New Roman" panose="02020603050405020304" pitchFamily="18" charset="0"/>
              <a:ea typeface="MS Mincho"/>
            </a:endParaRPr>
          </a:p>
        </p:txBody>
      </p:sp>
    </p:spTree>
    <p:extLst>
      <p:ext uri="{BB962C8B-B14F-4D97-AF65-F5344CB8AC3E}">
        <p14:creationId xmlns:p14="http://schemas.microsoft.com/office/powerpoint/2010/main" val="42517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680" y="0"/>
            <a:ext cx="5553075" cy="5829300"/>
          </a:xfrm>
          <a:prstGeom prst="rect">
            <a:avLst/>
          </a:prstGeom>
        </p:spPr>
      </p:pic>
      <p:pic>
        <p:nvPicPr>
          <p:cNvPr id="6" name="Picture 5"/>
          <p:cNvPicPr>
            <a:picLocks noChangeAspect="1"/>
          </p:cNvPicPr>
          <p:nvPr/>
        </p:nvPicPr>
        <p:blipFill>
          <a:blip r:embed="rId3"/>
          <a:stretch>
            <a:fillRect/>
          </a:stretch>
        </p:blipFill>
        <p:spPr>
          <a:xfrm>
            <a:off x="7581900" y="1000125"/>
            <a:ext cx="4610100" cy="5857875"/>
          </a:xfrm>
          <a:prstGeom prst="rect">
            <a:avLst/>
          </a:prstGeom>
        </p:spPr>
      </p:pic>
      <p:sp>
        <p:nvSpPr>
          <p:cNvPr id="7" name="Rectangle 6"/>
          <p:cNvSpPr/>
          <p:nvPr/>
        </p:nvSpPr>
        <p:spPr>
          <a:xfrm>
            <a:off x="249381" y="6033763"/>
            <a:ext cx="6096000" cy="646331"/>
          </a:xfrm>
          <a:prstGeom prst="rect">
            <a:avLst/>
          </a:prstGeom>
        </p:spPr>
        <p:txBody>
          <a:bodyPr>
            <a:spAutoFit/>
          </a:bodyPr>
          <a:lstStyle/>
          <a:p>
            <a:r>
              <a:rPr lang="en-US" dirty="0" smtClean="0"/>
              <a:t>https://www.flickr.com/photos/profzucker/9718291836/in/photostream/</a:t>
            </a:r>
            <a:endParaRPr lang="en-US" dirty="0"/>
          </a:p>
        </p:txBody>
      </p:sp>
      <p:sp>
        <p:nvSpPr>
          <p:cNvPr id="8" name="TextBox 7"/>
          <p:cNvSpPr txBox="1"/>
          <p:nvPr/>
        </p:nvSpPr>
        <p:spPr>
          <a:xfrm>
            <a:off x="5920509" y="212436"/>
            <a:ext cx="5726546" cy="923330"/>
          </a:xfrm>
          <a:prstGeom prst="rect">
            <a:avLst/>
          </a:prstGeom>
          <a:noFill/>
        </p:spPr>
        <p:txBody>
          <a:bodyPr wrap="square" rtlCol="0">
            <a:spAutoFit/>
          </a:bodyPr>
          <a:lstStyle/>
          <a:p>
            <a:r>
              <a:rPr lang="en-US" i="1" dirty="0"/>
              <a:t>The David Vases</a:t>
            </a:r>
            <a:r>
              <a:rPr lang="en-US" dirty="0"/>
              <a:t>. Yuan Dynasty, China. 1351 C.E. White porcelain with cobalt-blue underglaze.    </a:t>
            </a:r>
          </a:p>
          <a:p>
            <a:endParaRPr lang="en-US" dirty="0"/>
          </a:p>
        </p:txBody>
      </p:sp>
    </p:spTree>
    <p:extLst>
      <p:ext uri="{BB962C8B-B14F-4D97-AF65-F5344CB8AC3E}">
        <p14:creationId xmlns:p14="http://schemas.microsoft.com/office/powerpoint/2010/main" val="219687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746" y="414338"/>
            <a:ext cx="5067300" cy="5829300"/>
          </a:xfrm>
          <a:prstGeom prst="rect">
            <a:avLst/>
          </a:prstGeom>
        </p:spPr>
      </p:pic>
      <p:sp>
        <p:nvSpPr>
          <p:cNvPr id="5" name="Rectangle 4"/>
          <p:cNvSpPr/>
          <p:nvPr/>
        </p:nvSpPr>
        <p:spPr>
          <a:xfrm>
            <a:off x="5734049" y="626239"/>
            <a:ext cx="6096000" cy="2862322"/>
          </a:xfrm>
          <a:prstGeom prst="rect">
            <a:avLst/>
          </a:prstGeom>
        </p:spPr>
        <p:txBody>
          <a:bodyPr>
            <a:spAutoFit/>
          </a:bodyPr>
          <a:lstStyle/>
          <a:p>
            <a:r>
              <a:rPr lang="en-US" dirty="0">
                <a:solidFill>
                  <a:srgbClr val="000000"/>
                </a:solidFill>
                <a:latin typeface="arial" panose="020B0604020202020204" pitchFamily="34" charset="0"/>
              </a:rPr>
              <a:t>The David Vases are the best-known porcelain vases in the world because of the rare inscriptions around their necks, dating them to precisely AD 1351. When first discovered they were believed to be the oldest dated example of blue-and-white porcelain in the world. They are named after their most famous owner, Sir Percival David (1892-1964), who built-up one of the world's greatest Chinese ceramic collections. They were originally altar vases, commissioned by a man called Zhang </a:t>
            </a:r>
            <a:r>
              <a:rPr lang="en-US" dirty="0" err="1">
                <a:solidFill>
                  <a:srgbClr val="000000"/>
                </a:solidFill>
                <a:latin typeface="arial" panose="020B0604020202020204" pitchFamily="34" charset="0"/>
              </a:rPr>
              <a:t>Wenjin</a:t>
            </a:r>
            <a:r>
              <a:rPr lang="en-US" dirty="0">
                <a:solidFill>
                  <a:srgbClr val="000000"/>
                </a:solidFill>
                <a:latin typeface="arial" panose="020B0604020202020204" pitchFamily="34" charset="0"/>
              </a:rPr>
              <a:t>, and presented as an offering to a Daoist temple.</a:t>
            </a:r>
            <a:endParaRPr lang="en-US" dirty="0"/>
          </a:p>
        </p:txBody>
      </p:sp>
    </p:spTree>
    <p:extLst>
      <p:ext uri="{BB962C8B-B14F-4D97-AF65-F5344CB8AC3E}">
        <p14:creationId xmlns:p14="http://schemas.microsoft.com/office/powerpoint/2010/main" val="224382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3412" y="1504950"/>
            <a:ext cx="4838701" cy="3693319"/>
          </a:xfrm>
          <a:prstGeom prst="rect">
            <a:avLst/>
          </a:prstGeom>
        </p:spPr>
        <p:txBody>
          <a:bodyPr wrap="square">
            <a:spAutoFit/>
          </a:bodyPr>
          <a:lstStyle/>
          <a:p>
            <a:r>
              <a:rPr lang="en-US" dirty="0">
                <a:solidFill>
                  <a:srgbClr val="000000"/>
                </a:solidFill>
                <a:latin typeface="arial" panose="020B0604020202020204" pitchFamily="34" charset="0"/>
              </a:rPr>
              <a:t>The David Vases were made during the reign of the foreign Yuan dynasty (1279-1368), when China was at the heart of a vast Mongol Empire. Trade flourished between China and the Middle East and cobalt, used to create the blue effect, came from the other side of the empire in Iran. Archaeologists have unearthed materials which now show that Yuan dynasty blue-and-white porcelain was made for several different markets, rather than solely for export as was once thought. Different consumers demanded specific forms, sizes and designs.</a:t>
            </a:r>
            <a:endParaRPr lang="en-US" dirty="0"/>
          </a:p>
        </p:txBody>
      </p:sp>
      <p:pic>
        <p:nvPicPr>
          <p:cNvPr id="4" name="Picture 3"/>
          <p:cNvPicPr>
            <a:picLocks noChangeAspect="1"/>
          </p:cNvPicPr>
          <p:nvPr/>
        </p:nvPicPr>
        <p:blipFill>
          <a:blip r:embed="rId2"/>
          <a:stretch>
            <a:fillRect/>
          </a:stretch>
        </p:blipFill>
        <p:spPr>
          <a:xfrm>
            <a:off x="5595938" y="962025"/>
            <a:ext cx="6296025" cy="5353050"/>
          </a:xfrm>
          <a:prstGeom prst="rect">
            <a:avLst/>
          </a:prstGeom>
        </p:spPr>
      </p:pic>
    </p:spTree>
    <p:extLst>
      <p:ext uri="{BB962C8B-B14F-4D97-AF65-F5344CB8AC3E}">
        <p14:creationId xmlns:p14="http://schemas.microsoft.com/office/powerpoint/2010/main" val="24998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4846" y="154644"/>
            <a:ext cx="3734149" cy="4357688"/>
          </a:xfrm>
          <a:prstGeom prst="rect">
            <a:avLst/>
          </a:prstGeom>
        </p:spPr>
      </p:pic>
      <p:pic>
        <p:nvPicPr>
          <p:cNvPr id="3" name="Picture 2"/>
          <p:cNvPicPr>
            <a:picLocks noChangeAspect="1"/>
          </p:cNvPicPr>
          <p:nvPr/>
        </p:nvPicPr>
        <p:blipFill>
          <a:blip r:embed="rId3"/>
          <a:stretch>
            <a:fillRect/>
          </a:stretch>
        </p:blipFill>
        <p:spPr>
          <a:xfrm>
            <a:off x="242887" y="142874"/>
            <a:ext cx="4821959" cy="4369458"/>
          </a:xfrm>
          <a:prstGeom prst="rect">
            <a:avLst/>
          </a:prstGeom>
        </p:spPr>
      </p:pic>
      <p:sp>
        <p:nvSpPr>
          <p:cNvPr id="4" name="Rectangle 3"/>
          <p:cNvSpPr/>
          <p:nvPr/>
        </p:nvSpPr>
        <p:spPr>
          <a:xfrm>
            <a:off x="847724" y="4996865"/>
            <a:ext cx="8810625" cy="1200329"/>
          </a:xfrm>
          <a:prstGeom prst="rect">
            <a:avLst/>
          </a:prstGeom>
        </p:spPr>
        <p:txBody>
          <a:bodyPr wrap="square">
            <a:spAutoFit/>
          </a:bodyPr>
          <a:lstStyle/>
          <a:p>
            <a:r>
              <a:rPr lang="en-US" dirty="0">
                <a:latin typeface="Helevtica Neue"/>
              </a:rPr>
              <a:t>Two applied elephant head handles . Underglaze blue with scrolling four-clawed dragon, facing left with mouth open, in clouds around the main part. Band of scrolling peonies, overlapping plantain leaves and long inscription on upper part of neck, and phoenixes (one flying downwards) in clouds on lower part. Scrolling peonies on foot.</a:t>
            </a:r>
            <a:endParaRPr lang="en-US" dirty="0"/>
          </a:p>
        </p:txBody>
      </p:sp>
    </p:spTree>
    <p:extLst>
      <p:ext uri="{BB962C8B-B14F-4D97-AF65-F5344CB8AC3E}">
        <p14:creationId xmlns:p14="http://schemas.microsoft.com/office/powerpoint/2010/main" val="416441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375" y="812511"/>
            <a:ext cx="10001250" cy="5657850"/>
          </a:xfrm>
          <a:prstGeom prst="rect">
            <a:avLst/>
          </a:prstGeom>
        </p:spPr>
      </p:pic>
      <p:sp>
        <p:nvSpPr>
          <p:cNvPr id="3" name="Rectangle 2"/>
          <p:cNvSpPr/>
          <p:nvPr/>
        </p:nvSpPr>
        <p:spPr>
          <a:xfrm>
            <a:off x="1265383" y="177953"/>
            <a:ext cx="9831242" cy="64633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Forbidden City. Beijing, China. Ming Dynasty. 15th century C.E. and later. Stone masonry, marble, brick, wood, and ceramic tile.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105400" y="1015833"/>
            <a:ext cx="6096000" cy="1754326"/>
          </a:xfrm>
          <a:prstGeom prst="rect">
            <a:avLst/>
          </a:prstGeom>
        </p:spPr>
        <p:txBody>
          <a:bodyPr>
            <a:spAutoFit/>
          </a:bodyPr>
          <a:lstStyle/>
          <a:p>
            <a:r>
              <a:rPr lang="en-US" dirty="0">
                <a:latin typeface="Arial" panose="020B0604020202020204" pitchFamily="34" charset="0"/>
                <a:ea typeface="Times New Roman" panose="02020603050405020304" pitchFamily="18" charset="0"/>
              </a:rPr>
              <a:t>The Forbidden City in the center of Beijing embodies the splendors of China’s imperial past and demonstrates the beauty of Chinese architecture which is a very important part of the Chinese tradition. It also indicates the world view of the Chinese people and their conceptualization of the cosmological order. </a:t>
            </a:r>
            <a:endParaRPr lang="en-US" sz="2000" dirty="0">
              <a:effectLst/>
              <a:latin typeface="Times New Roman" panose="02020603050405020304" pitchFamily="18" charset="0"/>
              <a:ea typeface="MS Mincho"/>
            </a:endParaRPr>
          </a:p>
        </p:txBody>
      </p:sp>
    </p:spTree>
    <p:extLst>
      <p:ext uri="{BB962C8B-B14F-4D97-AF65-F5344CB8AC3E}">
        <p14:creationId xmlns:p14="http://schemas.microsoft.com/office/powerpoint/2010/main" val="9539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1793" y="219075"/>
            <a:ext cx="6330069" cy="4067175"/>
          </a:xfrm>
          <a:prstGeom prst="rect">
            <a:avLst/>
          </a:prstGeom>
        </p:spPr>
      </p:pic>
      <p:sp>
        <p:nvSpPr>
          <p:cNvPr id="3" name="Rectangle 2"/>
          <p:cNvSpPr/>
          <p:nvPr/>
        </p:nvSpPr>
        <p:spPr>
          <a:xfrm>
            <a:off x="304800" y="330577"/>
            <a:ext cx="4324351" cy="4247317"/>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a:t>
            </a:r>
            <a:r>
              <a:rPr lang="en-US" dirty="0" smtClean="0">
                <a:latin typeface="Arial" panose="020B0604020202020204" pitchFamily="34" charset="0"/>
                <a:ea typeface="Times New Roman" panose="02020603050405020304" pitchFamily="18" charset="0"/>
              </a:rPr>
              <a:t>he </a:t>
            </a:r>
            <a:r>
              <a:rPr lang="en-US" dirty="0">
                <a:latin typeface="Arial" panose="020B0604020202020204" pitchFamily="34" charset="0"/>
                <a:ea typeface="Times New Roman" panose="02020603050405020304" pitchFamily="18" charset="0"/>
              </a:rPr>
              <a:t>Forbidden City was the imperial palace of the Ming and Qing dynasties. It is called the Palace Museum now. It lies 1 kilometer north of the </a:t>
            </a:r>
            <a:r>
              <a:rPr lang="en-US" dirty="0" err="1">
                <a:latin typeface="Arial" panose="020B0604020202020204" pitchFamily="34" charset="0"/>
                <a:ea typeface="Times New Roman" panose="02020603050405020304" pitchFamily="18" charset="0"/>
              </a:rPr>
              <a:t>Tian'anmen</a:t>
            </a:r>
            <a:r>
              <a:rPr lang="en-US" dirty="0">
                <a:latin typeface="Arial" panose="020B0604020202020204" pitchFamily="34" charset="0"/>
                <a:ea typeface="Times New Roman" panose="02020603050405020304" pitchFamily="18" charset="0"/>
              </a:rPr>
              <a:t> Square, with its north gate, the Gate of Devine Might (</a:t>
            </a:r>
            <a:r>
              <a:rPr lang="en-US" dirty="0" err="1">
                <a:latin typeface="Arial" panose="020B0604020202020204" pitchFamily="34" charset="0"/>
                <a:ea typeface="Times New Roman" panose="02020603050405020304" pitchFamily="18" charset="0"/>
              </a:rPr>
              <a:t>Shenwumen</a:t>
            </a:r>
            <a:r>
              <a:rPr lang="en-US" dirty="0">
                <a:latin typeface="Arial" panose="020B0604020202020204" pitchFamily="34" charset="0"/>
                <a:ea typeface="Times New Roman" panose="02020603050405020304" pitchFamily="18" charset="0"/>
              </a:rPr>
              <a:t>), facing the </a:t>
            </a:r>
            <a:r>
              <a:rPr lang="en-US" dirty="0" err="1">
                <a:latin typeface="Arial" panose="020B0604020202020204" pitchFamily="34" charset="0"/>
                <a:ea typeface="Times New Roman" panose="02020603050405020304" pitchFamily="18" charset="0"/>
              </a:rPr>
              <a:t>Jingshan</a:t>
            </a:r>
            <a:r>
              <a:rPr lang="en-US" dirty="0">
                <a:latin typeface="Arial" panose="020B0604020202020204" pitchFamily="34" charset="0"/>
                <a:ea typeface="Times New Roman" panose="02020603050405020304" pitchFamily="18" charset="0"/>
              </a:rPr>
              <a:t> Park. 960 meters long and 750 meters wide, the world largest palace complex covers a floor space of 720,000 square meters, having a total number of 9,999 buildings. The rectangular city is encircled in a 52-meter-long, 6-meter-deep moat and a 10-meter-high, 3,400-meter-long city wall, which has one gate on each side.</a:t>
            </a:r>
            <a:endParaRPr lang="en-US" dirty="0"/>
          </a:p>
        </p:txBody>
      </p:sp>
      <p:sp>
        <p:nvSpPr>
          <p:cNvPr id="4" name="Rectangle 3"/>
          <p:cNvSpPr/>
          <p:nvPr/>
        </p:nvSpPr>
        <p:spPr>
          <a:xfrm>
            <a:off x="5248275" y="4577894"/>
            <a:ext cx="6096000" cy="2031325"/>
          </a:xfrm>
          <a:prstGeom prst="rect">
            <a:avLst/>
          </a:prstGeom>
        </p:spPr>
        <p:txBody>
          <a:bodyPr>
            <a:spAutoFit/>
          </a:bodyPr>
          <a:lstStyle/>
          <a:p>
            <a:r>
              <a:rPr lang="en-US" dirty="0">
                <a:latin typeface="Arial" panose="020B0604020202020204" pitchFamily="34" charset="0"/>
                <a:ea typeface="Times New Roman" panose="02020603050405020304" pitchFamily="18" charset="0"/>
              </a:rPr>
              <a:t>Generally, it was divided into two parts, the northern half, or the Outer Court where emperors executed their supreme power over the nation and the southern half, or the Inner Court where they lived with </a:t>
            </a:r>
            <a:r>
              <a:rPr lang="en-US" dirty="0">
                <a:latin typeface="Arial" panose="020B0604020202020204" pitchFamily="34" charset="0"/>
                <a:ea typeface="Times New Roman" panose="02020603050405020304" pitchFamily="18" charset="0"/>
                <a:cs typeface="Arial" panose="020B0604020202020204" pitchFamily="34" charset="0"/>
              </a:rPr>
              <a:t>their royal family. </a:t>
            </a:r>
            <a:r>
              <a:rPr lang="en-US" dirty="0">
                <a:latin typeface="Arial" panose="020B0604020202020204" pitchFamily="34" charset="0"/>
                <a:cs typeface="Arial" panose="020B0604020202020204" pitchFamily="34" charset="0"/>
              </a:rPr>
              <a:t>14 emperors of the Ming dynasty and 10 emperors of the Qing dynasty had reigned </a:t>
            </a:r>
            <a:r>
              <a:rPr lang="en-US" dirty="0" smtClean="0">
                <a:latin typeface="Arial" panose="020B0604020202020204" pitchFamily="34" charset="0"/>
                <a:cs typeface="Arial" panose="020B0604020202020204" pitchFamily="34" charset="0"/>
              </a:rPr>
              <a:t>here over the span of about </a:t>
            </a:r>
            <a:r>
              <a:rPr lang="en-US" dirty="0">
                <a:latin typeface="Arial" panose="020B0604020202020204" pitchFamily="34" charset="0"/>
                <a:cs typeface="Arial" panose="020B0604020202020204" pitchFamily="34" charset="0"/>
              </a:rPr>
              <a:t>500 </a:t>
            </a:r>
            <a:r>
              <a:rPr lang="en-US" dirty="0" smtClean="0">
                <a:latin typeface="Arial" panose="020B0604020202020204" pitchFamily="34" charset="0"/>
                <a:cs typeface="Arial" panose="020B0604020202020204" pitchFamily="34" charset="0"/>
              </a:rPr>
              <a:t>years.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35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6138" y="168564"/>
            <a:ext cx="7535862" cy="6333070"/>
          </a:xfrm>
          <a:prstGeom prst="rect">
            <a:avLst/>
          </a:prstGeom>
        </p:spPr>
      </p:pic>
      <p:sp>
        <p:nvSpPr>
          <p:cNvPr id="3" name="Rectangle 2"/>
          <p:cNvSpPr/>
          <p:nvPr/>
        </p:nvSpPr>
        <p:spPr>
          <a:xfrm>
            <a:off x="261937" y="474613"/>
            <a:ext cx="4181476" cy="3139321"/>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Since yellow is the symbol of the royal family, it is the dominant color in the Forbidden City. Roofs are built with yellow glazed tiles; decorations in the palace are painted yellow; even the bricks on the ground are made yellow in special </a:t>
            </a:r>
            <a:r>
              <a:rPr lang="en-US" dirty="0" smtClean="0">
                <a:latin typeface="Arial" panose="020B0604020202020204" pitchFamily="34" charset="0"/>
                <a:ea typeface="Times New Roman" panose="02020603050405020304" pitchFamily="18" charset="0"/>
              </a:rPr>
              <a:t>places. </a:t>
            </a:r>
            <a:r>
              <a:rPr lang="en-US" dirty="0">
                <a:latin typeface="Arial" panose="020B0604020202020204" pitchFamily="34" charset="0"/>
                <a:ea typeface="Times New Roman" panose="02020603050405020304" pitchFamily="18" charset="0"/>
              </a:rPr>
              <a:t>However, there is one </a:t>
            </a:r>
            <a:r>
              <a:rPr lang="en-US" dirty="0" smtClean="0">
                <a:latin typeface="Arial" panose="020B0604020202020204" pitchFamily="34" charset="0"/>
                <a:ea typeface="Times New Roman" panose="02020603050405020304" pitchFamily="18" charset="0"/>
              </a:rPr>
              <a:t>exception; the </a:t>
            </a:r>
            <a:r>
              <a:rPr lang="en-US" dirty="0">
                <a:latin typeface="Arial" panose="020B0604020202020204" pitchFamily="34" charset="0"/>
                <a:ea typeface="Times New Roman" panose="02020603050405020304" pitchFamily="18" charset="0"/>
              </a:rPr>
              <a:t>royal library, has a black roof. The reason is that it was believed black represented water </a:t>
            </a:r>
            <a:r>
              <a:rPr lang="en-US" dirty="0" smtClean="0">
                <a:latin typeface="Arial" panose="020B0604020202020204" pitchFamily="34" charset="0"/>
                <a:ea typeface="Times New Roman" panose="02020603050405020304" pitchFamily="18" charset="0"/>
              </a:rPr>
              <a:t>which could </a:t>
            </a:r>
            <a:r>
              <a:rPr lang="en-US" dirty="0">
                <a:latin typeface="Arial" panose="020B0604020202020204" pitchFamily="34" charset="0"/>
                <a:ea typeface="Times New Roman" panose="02020603050405020304" pitchFamily="18" charset="0"/>
              </a:rPr>
              <a:t>extinguish fire.</a:t>
            </a:r>
            <a:endParaRPr lang="en-US" sz="2000" dirty="0">
              <a:effectLst/>
              <a:latin typeface="Times New Roman" panose="02020603050405020304" pitchFamily="18" charset="0"/>
              <a:ea typeface="MS Mincho"/>
            </a:endParaRPr>
          </a:p>
        </p:txBody>
      </p:sp>
    </p:spTree>
    <p:extLst>
      <p:ext uri="{BB962C8B-B14F-4D97-AF65-F5344CB8AC3E}">
        <p14:creationId xmlns:p14="http://schemas.microsoft.com/office/powerpoint/2010/main" val="169743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1218" y="0"/>
            <a:ext cx="8360782" cy="5667376"/>
          </a:xfrm>
          <a:prstGeom prst="rect">
            <a:avLst/>
          </a:prstGeom>
        </p:spPr>
      </p:pic>
      <p:sp>
        <p:nvSpPr>
          <p:cNvPr id="3" name="Rectangle 2"/>
          <p:cNvSpPr/>
          <p:nvPr/>
        </p:nvSpPr>
        <p:spPr>
          <a:xfrm>
            <a:off x="433387" y="269052"/>
            <a:ext cx="3295651" cy="5632311"/>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Construction of the palace complex started in 1407, the 5th year of the </a:t>
            </a:r>
            <a:r>
              <a:rPr lang="en-US" dirty="0" smtClean="0">
                <a:latin typeface="Arial" panose="020B0604020202020204" pitchFamily="34" charset="0"/>
                <a:ea typeface="Times New Roman" panose="02020603050405020304" pitchFamily="18" charset="0"/>
              </a:rPr>
              <a:t>reign </a:t>
            </a:r>
            <a:r>
              <a:rPr lang="en-US" dirty="0">
                <a:latin typeface="Arial" panose="020B0604020202020204" pitchFamily="34" charset="0"/>
                <a:ea typeface="Times New Roman" panose="02020603050405020304" pitchFamily="18" charset="0"/>
              </a:rPr>
              <a:t>of the third emperor of the Ming dynasty, and was completed 14 years later in 1420. It was said that a million workers including 100,000 artisans were driven into the long-term hard labor. Stones needed were quarried from </a:t>
            </a:r>
            <a:r>
              <a:rPr lang="en-US" dirty="0" err="1">
                <a:latin typeface="Arial" panose="020B0604020202020204" pitchFamily="34" charset="0"/>
                <a:ea typeface="Times New Roman" panose="02020603050405020304" pitchFamily="18" charset="0"/>
              </a:rPr>
              <a:t>Fangshan</a:t>
            </a:r>
            <a:r>
              <a:rPr lang="en-US" dirty="0" smtClean="0">
                <a:latin typeface="Arial" panose="020B0604020202020204" pitchFamily="34" charset="0"/>
                <a:ea typeface="Times New Roman" panose="02020603050405020304" pitchFamily="18" charset="0"/>
              </a:rPr>
              <a:t>, a </a:t>
            </a:r>
            <a:r>
              <a:rPr lang="en-US" dirty="0">
                <a:latin typeface="Arial" panose="020B0604020202020204" pitchFamily="34" charset="0"/>
                <a:ea typeface="Times New Roman" panose="02020603050405020304" pitchFamily="18" charset="0"/>
              </a:rPr>
              <a:t>suburb of Beijing. It was said a well was dug along the road every 50 meters in order to pour water onto the road in winter to slide huge stones on ice into the city. Huge </a:t>
            </a:r>
            <a:r>
              <a:rPr lang="en-US" dirty="0" smtClean="0">
                <a:latin typeface="Arial" panose="020B0604020202020204" pitchFamily="34" charset="0"/>
                <a:ea typeface="Times New Roman" panose="02020603050405020304" pitchFamily="18" charset="0"/>
              </a:rPr>
              <a:t>amounts </a:t>
            </a:r>
            <a:r>
              <a:rPr lang="en-US" dirty="0">
                <a:latin typeface="Arial" panose="020B0604020202020204" pitchFamily="34" charset="0"/>
                <a:ea typeface="Times New Roman" panose="02020603050405020304" pitchFamily="18" charset="0"/>
              </a:rPr>
              <a:t>of timbers and other materials were all freighted from faraway provinces. </a:t>
            </a:r>
            <a:endParaRPr lang="en-US" dirty="0"/>
          </a:p>
        </p:txBody>
      </p:sp>
      <p:sp>
        <p:nvSpPr>
          <p:cNvPr id="4" name="Rectangle 3"/>
          <p:cNvSpPr/>
          <p:nvPr/>
        </p:nvSpPr>
        <p:spPr>
          <a:xfrm>
            <a:off x="5048250" y="5667376"/>
            <a:ext cx="7143750" cy="923330"/>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The bricks of the wall are </a:t>
            </a:r>
            <a:r>
              <a:rPr lang="en-US" dirty="0" smtClean="0">
                <a:latin typeface="Arial" panose="020B0604020202020204" pitchFamily="34" charset="0"/>
                <a:ea typeface="Times New Roman" panose="02020603050405020304" pitchFamily="18" charset="0"/>
              </a:rPr>
              <a:t>made </a:t>
            </a:r>
            <a:r>
              <a:rPr lang="en-US" dirty="0">
                <a:latin typeface="Arial" panose="020B0604020202020204" pitchFamily="34" charset="0"/>
                <a:ea typeface="Times New Roman" panose="02020603050405020304" pitchFamily="18" charset="0"/>
              </a:rPr>
              <a:t>from white lime and glutinous rice while the cement is made from glutinous rice and egg whites, and these incredible materials make the wall extraordinarily strong.</a:t>
            </a:r>
            <a:endParaRPr lang="en-US" sz="2000" dirty="0">
              <a:effectLst/>
              <a:latin typeface="Times New Roman" panose="02020603050405020304" pitchFamily="18" charset="0"/>
              <a:ea typeface="MS Mincho"/>
            </a:endParaRPr>
          </a:p>
        </p:txBody>
      </p:sp>
    </p:spTree>
    <p:extLst>
      <p:ext uri="{BB962C8B-B14F-4D97-AF65-F5344CB8AC3E}">
        <p14:creationId xmlns:p14="http://schemas.microsoft.com/office/powerpoint/2010/main" val="1779490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883</Words>
  <Application>Microsoft Office PowerPoint</Application>
  <PresentationFormat>Widescreen</PresentationFormat>
  <Paragraphs>16</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vt:lpstr>
      <vt:lpstr>Calibri</vt:lpstr>
      <vt:lpstr>Calibri Light</vt:lpstr>
      <vt:lpstr>Helevtica Neue</vt:lpstr>
      <vt:lpstr>MS Mincho</vt:lpstr>
      <vt:lpstr>Times New Roman</vt:lpstr>
      <vt:lpstr>Office Theme</vt:lpstr>
      <vt:lpstr>Chinese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Art</dc:title>
  <dc:creator>Stephanie Tatum</dc:creator>
  <cp:lastModifiedBy>Stephanie Tatum</cp:lastModifiedBy>
  <cp:revision>1</cp:revision>
  <dcterms:created xsi:type="dcterms:W3CDTF">2018-11-30T18:25:44Z</dcterms:created>
  <dcterms:modified xsi:type="dcterms:W3CDTF">2018-11-30T18:25:55Z</dcterms:modified>
</cp:coreProperties>
</file>