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1" r:id="rId5"/>
    <p:sldId id="260" r:id="rId6"/>
    <p:sldId id="263"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6A3434-46E0-4CF3-8E6C-808FCEA228B9}"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1522667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A3434-46E0-4CF3-8E6C-808FCEA228B9}"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516967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A3434-46E0-4CF3-8E6C-808FCEA228B9}"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D6897F-2651-4EA4-9941-DAFA34CD2F7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9256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E6A3434-46E0-4CF3-8E6C-808FCEA228B9}"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1569346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E6A3434-46E0-4CF3-8E6C-808FCEA228B9}"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D6897F-2651-4EA4-9941-DAFA34CD2F7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11960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E6A3434-46E0-4CF3-8E6C-808FCEA228B9}"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3336513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6A3434-46E0-4CF3-8E6C-808FCEA228B9}"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1605495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6A3434-46E0-4CF3-8E6C-808FCEA228B9}"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128255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6A3434-46E0-4CF3-8E6C-808FCEA228B9}"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395644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A3434-46E0-4CF3-8E6C-808FCEA228B9}"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150556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6A3434-46E0-4CF3-8E6C-808FCEA228B9}"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3463581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6A3434-46E0-4CF3-8E6C-808FCEA228B9}" type="datetimeFigureOut">
              <a:rPr lang="en-US" smtClean="0"/>
              <a:t>2/21/2016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2810513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6A3434-46E0-4CF3-8E6C-808FCEA228B9}" type="datetimeFigureOut">
              <a:rPr lang="en-US" smtClean="0"/>
              <a:t>2/21/2016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35082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A3434-46E0-4CF3-8E6C-808FCEA228B9}" type="datetimeFigureOut">
              <a:rPr lang="en-US" smtClean="0"/>
              <a:t>2/21/2016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212859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A3434-46E0-4CF3-8E6C-808FCEA228B9}"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79356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A3434-46E0-4CF3-8E6C-808FCEA228B9}"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D6897F-2651-4EA4-9941-DAFA34CD2F70}" type="slidenum">
              <a:rPr lang="en-US" smtClean="0"/>
              <a:t>‹#›</a:t>
            </a:fld>
            <a:endParaRPr lang="en-US"/>
          </a:p>
        </p:txBody>
      </p:sp>
    </p:spTree>
    <p:extLst>
      <p:ext uri="{BB962C8B-B14F-4D97-AF65-F5344CB8AC3E}">
        <p14:creationId xmlns:p14="http://schemas.microsoft.com/office/powerpoint/2010/main" val="3156316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E6A3434-46E0-4CF3-8E6C-808FCEA228B9}" type="datetimeFigureOut">
              <a:rPr lang="en-US" smtClean="0"/>
              <a:t>2/21/2016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5D6897F-2651-4EA4-9941-DAFA34CD2F70}" type="slidenum">
              <a:rPr lang="en-US" smtClean="0"/>
              <a:t>‹#›</a:t>
            </a:fld>
            <a:endParaRPr lang="en-US"/>
          </a:p>
        </p:txBody>
      </p:sp>
    </p:spTree>
    <p:extLst>
      <p:ext uri="{BB962C8B-B14F-4D97-AF65-F5344CB8AC3E}">
        <p14:creationId xmlns:p14="http://schemas.microsoft.com/office/powerpoint/2010/main" val="719860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poetseers.org/the-romantics/william-wordsworth/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pr.org/player/v2/mediaPlayer.html?action=1&amp;t=1&amp;islist=false&amp;id=112856601&amp;m=11297405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Romanticism</a:t>
            </a:r>
            <a:endParaRPr lang="en-US" dirty="0"/>
          </a:p>
        </p:txBody>
      </p:sp>
      <p:sp>
        <p:nvSpPr>
          <p:cNvPr id="3" name="Subtitle 2"/>
          <p:cNvSpPr>
            <a:spLocks noGrp="1"/>
          </p:cNvSpPr>
          <p:nvPr>
            <p:ph type="subTitle" idx="1"/>
          </p:nvPr>
        </p:nvSpPr>
        <p:spPr/>
        <p:txBody>
          <a:bodyPr/>
          <a:lstStyle/>
          <a:p>
            <a:r>
              <a:rPr lang="en-US" dirty="0"/>
              <a:t>a</a:t>
            </a:r>
            <a:r>
              <a:rPr lang="en-US" dirty="0" smtClean="0"/>
              <a:t> literary movement of the mid 1790s to early 1820s</a:t>
            </a:r>
            <a:endParaRPr lang="en-US" dirty="0"/>
          </a:p>
        </p:txBody>
      </p:sp>
    </p:spTree>
    <p:extLst>
      <p:ext uri="{BB962C8B-B14F-4D97-AF65-F5344CB8AC3E}">
        <p14:creationId xmlns:p14="http://schemas.microsoft.com/office/powerpoint/2010/main" val="2630545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Romanticism</a:t>
            </a:r>
            <a:endParaRPr lang="en-US" dirty="0"/>
          </a:p>
        </p:txBody>
      </p:sp>
      <p:sp>
        <p:nvSpPr>
          <p:cNvPr id="3" name="Content Placeholder 2"/>
          <p:cNvSpPr>
            <a:spLocks noGrp="1"/>
          </p:cNvSpPr>
          <p:nvPr>
            <p:ph idx="1"/>
          </p:nvPr>
        </p:nvSpPr>
        <p:spPr>
          <a:xfrm>
            <a:off x="1717944" y="1337096"/>
            <a:ext cx="8915400" cy="1587260"/>
          </a:xfrm>
        </p:spPr>
        <p:txBody>
          <a:bodyPr>
            <a:normAutofit/>
          </a:bodyPr>
          <a:lstStyle/>
          <a:p>
            <a:r>
              <a:rPr lang="en-US" dirty="0" smtClean="0"/>
              <a:t>Romantic writers responded to the political unrest of European-French wars and military conquests, as well as the hardships of the Industrial Revolution.</a:t>
            </a:r>
          </a:p>
          <a:p>
            <a:r>
              <a:rPr lang="en-US" dirty="0"/>
              <a:t>William </a:t>
            </a:r>
            <a:r>
              <a:rPr lang="en-US" dirty="0" smtClean="0"/>
              <a:t>Wordsworth, a leading Romantic poet, insisted that poetry should sprout from a “spontaneous overflow of powerful feelings.”</a:t>
            </a:r>
            <a:endParaRPr lang="en-US" dirty="0"/>
          </a:p>
        </p:txBody>
      </p:sp>
      <p:sp>
        <p:nvSpPr>
          <p:cNvPr id="6" name="TextBox 5"/>
          <p:cNvSpPr txBox="1"/>
          <p:nvPr/>
        </p:nvSpPr>
        <p:spPr>
          <a:xfrm>
            <a:off x="4615133" y="2812212"/>
            <a:ext cx="5857336" cy="4339650"/>
          </a:xfrm>
          <a:prstGeom prst="rect">
            <a:avLst/>
          </a:prstGeom>
          <a:noFill/>
        </p:spPr>
        <p:txBody>
          <a:bodyPr wrap="square" rtlCol="0">
            <a:spAutoFit/>
          </a:bodyPr>
          <a:lstStyle/>
          <a:p>
            <a:pPr algn="ctr" fontAlgn="base"/>
            <a:r>
              <a:rPr lang="en-US" sz="1600" b="1" dirty="0"/>
              <a:t>The World Is Too Much With Us</a:t>
            </a:r>
          </a:p>
          <a:p>
            <a:pPr fontAlgn="base"/>
            <a:r>
              <a:rPr lang="en-US" sz="1600" dirty="0"/>
              <a:t>The world is too much with us; late and soon,</a:t>
            </a:r>
            <a:br>
              <a:rPr lang="en-US" sz="1600" dirty="0"/>
            </a:br>
            <a:r>
              <a:rPr lang="en-US" sz="1600" dirty="0"/>
              <a:t>Getting and spending, we lay waste our powers;</a:t>
            </a:r>
            <a:br>
              <a:rPr lang="en-US" sz="1600" dirty="0"/>
            </a:br>
            <a:r>
              <a:rPr lang="en-US" sz="1600" dirty="0"/>
              <a:t>Little we see in Nature that is ours;</a:t>
            </a:r>
            <a:br>
              <a:rPr lang="en-US" sz="1600" dirty="0"/>
            </a:br>
            <a:r>
              <a:rPr lang="en-US" sz="1600" dirty="0"/>
              <a:t>We have given our hearts away, a sordid boon!</a:t>
            </a:r>
            <a:br>
              <a:rPr lang="en-US" sz="1600" dirty="0"/>
            </a:br>
            <a:r>
              <a:rPr lang="en-US" sz="1600" dirty="0"/>
              <a:t>This Sea that bares her bosom to the moon;</a:t>
            </a:r>
            <a:br>
              <a:rPr lang="en-US" sz="1600" dirty="0"/>
            </a:br>
            <a:r>
              <a:rPr lang="en-US" sz="1600" dirty="0"/>
              <a:t>The winds that will be howling at all hours,</a:t>
            </a:r>
            <a:br>
              <a:rPr lang="en-US" sz="1600" dirty="0"/>
            </a:br>
            <a:r>
              <a:rPr lang="en-US" sz="1600" dirty="0"/>
              <a:t>And are up-gathered now like sleeping flowers,</a:t>
            </a:r>
            <a:br>
              <a:rPr lang="en-US" sz="1600" dirty="0"/>
            </a:br>
            <a:r>
              <a:rPr lang="en-US" sz="1600" dirty="0"/>
              <a:t>For this, for everything, we are out of tune;</a:t>
            </a:r>
            <a:br>
              <a:rPr lang="en-US" sz="1600" dirty="0"/>
            </a:br>
            <a:r>
              <a:rPr lang="en-US" sz="1600" dirty="0"/>
              <a:t>It moves us not.–Great God! I’d rather be</a:t>
            </a:r>
            <a:br>
              <a:rPr lang="en-US" sz="1600" dirty="0"/>
            </a:br>
            <a:r>
              <a:rPr lang="en-US" sz="1600" dirty="0"/>
              <a:t>A pagan suckled in a creed outworn;</a:t>
            </a:r>
            <a:br>
              <a:rPr lang="en-US" sz="1600" dirty="0"/>
            </a:br>
            <a:r>
              <a:rPr lang="en-US" sz="1600" dirty="0"/>
              <a:t>So might I, standing on this pleasant lea,</a:t>
            </a:r>
            <a:br>
              <a:rPr lang="en-US" sz="1600" dirty="0"/>
            </a:br>
            <a:r>
              <a:rPr lang="en-US" sz="1600" dirty="0"/>
              <a:t>Have glimpses that would make me less forlorn;</a:t>
            </a:r>
            <a:br>
              <a:rPr lang="en-US" sz="1600" dirty="0"/>
            </a:br>
            <a:r>
              <a:rPr lang="en-US" sz="1600" dirty="0"/>
              <a:t>Have sight of Proteus rising from the sea;</a:t>
            </a:r>
            <a:br>
              <a:rPr lang="en-US" sz="1600" dirty="0"/>
            </a:br>
            <a:r>
              <a:rPr lang="en-US" sz="1600" dirty="0"/>
              <a:t>Or hear old Triton blow his </a:t>
            </a:r>
            <a:r>
              <a:rPr lang="en-US" sz="1600" dirty="0" err="1"/>
              <a:t>wreathèd</a:t>
            </a:r>
            <a:r>
              <a:rPr lang="en-US" sz="1600" dirty="0"/>
              <a:t> horn.</a:t>
            </a:r>
          </a:p>
          <a:p>
            <a:pPr fontAlgn="base"/>
            <a:r>
              <a:rPr lang="en-US" sz="1600" dirty="0"/>
              <a:t>- </a:t>
            </a:r>
            <a:r>
              <a:rPr lang="en-US" sz="1600" dirty="0">
                <a:hlinkClick r:id="rId2" tooltip="William Wordsworth"/>
              </a:rPr>
              <a:t>William Wordsworth</a:t>
            </a:r>
            <a:endParaRPr lang="en-US" sz="1600" dirty="0"/>
          </a:p>
          <a:p>
            <a:endParaRPr lang="en-US" dirty="0"/>
          </a:p>
        </p:txBody>
      </p:sp>
    </p:spTree>
    <p:extLst>
      <p:ext uri="{BB962C8B-B14F-4D97-AF65-F5344CB8AC3E}">
        <p14:creationId xmlns:p14="http://schemas.microsoft.com/office/powerpoint/2010/main" val="1567390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Rebellion Against Neoclassicism</a:t>
            </a:r>
            <a:endParaRPr lang="en-US" dirty="0"/>
          </a:p>
        </p:txBody>
      </p:sp>
      <p:sp>
        <p:nvSpPr>
          <p:cNvPr id="5" name="Text Placeholder 4"/>
          <p:cNvSpPr>
            <a:spLocks noGrp="1"/>
          </p:cNvSpPr>
          <p:nvPr>
            <p:ph type="body" idx="1"/>
          </p:nvPr>
        </p:nvSpPr>
        <p:spPr/>
        <p:txBody>
          <a:bodyPr/>
          <a:lstStyle/>
          <a:p>
            <a:r>
              <a:rPr lang="en-US" b="1" u="sng" dirty="0" smtClean="0"/>
              <a:t>Neoclassical Literature	</a:t>
            </a:r>
            <a:endParaRPr lang="en-US" b="1" u="sng" dirty="0"/>
          </a:p>
        </p:txBody>
      </p:sp>
      <p:sp>
        <p:nvSpPr>
          <p:cNvPr id="6" name="Content Placeholder 5"/>
          <p:cNvSpPr>
            <a:spLocks noGrp="1"/>
          </p:cNvSpPr>
          <p:nvPr>
            <p:ph sz="half" idx="2"/>
          </p:nvPr>
        </p:nvSpPr>
        <p:spPr>
          <a:xfrm>
            <a:off x="2589212" y="2548966"/>
            <a:ext cx="4342893" cy="3886340"/>
          </a:xfrm>
        </p:spPr>
        <p:txBody>
          <a:bodyPr/>
          <a:lstStyle/>
          <a:p>
            <a:r>
              <a:rPr lang="en-US" dirty="0" smtClean="0"/>
              <a:t>Admired ancient Greek and Roman artists</a:t>
            </a:r>
          </a:p>
          <a:p>
            <a:r>
              <a:rPr lang="en-US" dirty="0" smtClean="0"/>
              <a:t>Objective, Rational</a:t>
            </a:r>
          </a:p>
          <a:p>
            <a:r>
              <a:rPr lang="en-US" dirty="0" smtClean="0"/>
              <a:t>Reason, Intellect</a:t>
            </a:r>
          </a:p>
          <a:p>
            <a:r>
              <a:rPr lang="en-US" dirty="0" smtClean="0"/>
              <a:t>Witty language</a:t>
            </a:r>
          </a:p>
          <a:p>
            <a:r>
              <a:rPr lang="en-US" dirty="0" smtClean="0"/>
              <a:t>Portrayal of upper-class people in social settings</a:t>
            </a:r>
          </a:p>
          <a:p>
            <a:pPr marL="0" indent="0">
              <a:buNone/>
            </a:pPr>
            <a:endParaRPr lang="en-US" dirty="0"/>
          </a:p>
          <a:p>
            <a:r>
              <a:rPr lang="en-US" dirty="0" smtClean="0"/>
              <a:t>Think: </a:t>
            </a:r>
            <a:r>
              <a:rPr lang="en-US" i="1" dirty="0" smtClean="0"/>
              <a:t>Candide</a:t>
            </a:r>
            <a:r>
              <a:rPr lang="en-US" dirty="0" smtClean="0"/>
              <a:t>, </a:t>
            </a:r>
            <a:r>
              <a:rPr lang="en-US" i="1" dirty="0" smtClean="0"/>
              <a:t>Don Quixote</a:t>
            </a:r>
          </a:p>
          <a:p>
            <a:endParaRPr lang="en-US" dirty="0"/>
          </a:p>
        </p:txBody>
      </p:sp>
      <p:sp>
        <p:nvSpPr>
          <p:cNvPr id="7" name="Text Placeholder 6"/>
          <p:cNvSpPr>
            <a:spLocks noGrp="1"/>
          </p:cNvSpPr>
          <p:nvPr>
            <p:ph type="body" sz="quarter" idx="3"/>
          </p:nvPr>
        </p:nvSpPr>
        <p:spPr/>
        <p:txBody>
          <a:bodyPr/>
          <a:lstStyle/>
          <a:p>
            <a:r>
              <a:rPr lang="en-US" b="1" u="sng" dirty="0" smtClean="0"/>
              <a:t>Romantic Literature</a:t>
            </a:r>
            <a:endParaRPr lang="en-US" b="1" u="sng" dirty="0"/>
          </a:p>
        </p:txBody>
      </p:sp>
      <p:sp>
        <p:nvSpPr>
          <p:cNvPr id="8" name="Content Placeholder 7"/>
          <p:cNvSpPr>
            <a:spLocks noGrp="1"/>
          </p:cNvSpPr>
          <p:nvPr>
            <p:ph sz="quarter" idx="4"/>
          </p:nvPr>
        </p:nvSpPr>
        <p:spPr>
          <a:xfrm>
            <a:off x="7165937" y="2610212"/>
            <a:ext cx="4338674" cy="3756082"/>
          </a:xfrm>
        </p:spPr>
        <p:txBody>
          <a:bodyPr>
            <a:normAutofit fontScale="92500" lnSpcReduction="20000"/>
          </a:bodyPr>
          <a:lstStyle/>
          <a:p>
            <a:r>
              <a:rPr lang="en-US" sz="1900" dirty="0" smtClean="0"/>
              <a:t>Response to political unrest and industrial squalor</a:t>
            </a:r>
          </a:p>
          <a:p>
            <a:r>
              <a:rPr lang="en-US" sz="1900" dirty="0" smtClean="0"/>
              <a:t>Subjective, Imaginative</a:t>
            </a:r>
          </a:p>
          <a:p>
            <a:r>
              <a:rPr lang="en-US" sz="1900" dirty="0" smtClean="0"/>
              <a:t>Emotion, Intuition</a:t>
            </a:r>
          </a:p>
          <a:p>
            <a:r>
              <a:rPr lang="en-US" sz="1900" dirty="0" smtClean="0"/>
              <a:t>Language really used by men</a:t>
            </a:r>
          </a:p>
          <a:p>
            <a:r>
              <a:rPr lang="en-US" sz="1900" dirty="0" smtClean="0"/>
              <a:t>Portrayal of situations from common life in natural settings</a:t>
            </a:r>
          </a:p>
          <a:p>
            <a:r>
              <a:rPr lang="en-US" sz="1900" dirty="0" smtClean="0"/>
              <a:t>Reflect nature, self-knowledge, folklore, the mysterious and exotic</a:t>
            </a:r>
          </a:p>
          <a:p>
            <a:endParaRPr lang="en-US" sz="1900" dirty="0"/>
          </a:p>
          <a:p>
            <a:r>
              <a:rPr lang="en-US" sz="1900" dirty="0" smtClean="0"/>
              <a:t>Think: </a:t>
            </a:r>
            <a:r>
              <a:rPr lang="en-US" sz="1900" i="1" dirty="0" smtClean="0"/>
              <a:t>Faust</a:t>
            </a:r>
            <a:r>
              <a:rPr lang="en-US" sz="1900" dirty="0" smtClean="0"/>
              <a:t>, </a:t>
            </a:r>
            <a:r>
              <a:rPr lang="en-US" sz="1900" i="1" dirty="0" smtClean="0"/>
              <a:t>Hunchback of Notre Dame</a:t>
            </a:r>
          </a:p>
          <a:p>
            <a:endParaRPr lang="en-US" dirty="0"/>
          </a:p>
        </p:txBody>
      </p:sp>
    </p:spTree>
    <p:extLst>
      <p:ext uri="{BB962C8B-B14F-4D97-AF65-F5344CB8AC3E}">
        <p14:creationId xmlns:p14="http://schemas.microsoft.com/office/powerpoint/2010/main" val="2630529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7095" y="1705299"/>
            <a:ext cx="4408100" cy="1477328"/>
          </a:xfrm>
          <a:prstGeom prst="rect">
            <a:avLst/>
          </a:prstGeom>
          <a:noFill/>
        </p:spPr>
        <p:txBody>
          <a:bodyPr wrap="square" rtlCol="0">
            <a:spAutoFit/>
          </a:bodyPr>
          <a:lstStyle/>
          <a:p>
            <a:r>
              <a:rPr lang="en-US" dirty="0"/>
              <a:t>“To see a world in a grain of sand</a:t>
            </a:r>
            <a:r>
              <a:rPr lang="en-US" dirty="0" smtClean="0"/>
              <a:t/>
            </a:r>
            <a:br>
              <a:rPr lang="en-US" dirty="0" smtClean="0"/>
            </a:br>
            <a:r>
              <a:rPr lang="en-US" dirty="0"/>
              <a:t>And heaven in a wild flower</a:t>
            </a:r>
            <a:r>
              <a:rPr lang="en-US" dirty="0" smtClean="0"/>
              <a:t/>
            </a:r>
            <a:br>
              <a:rPr lang="en-US" dirty="0" smtClean="0"/>
            </a:br>
            <a:r>
              <a:rPr lang="en-US" dirty="0"/>
              <a:t>Hold infinity in the palm of your hand</a:t>
            </a:r>
            <a:r>
              <a:rPr lang="en-US" dirty="0" smtClean="0"/>
              <a:t/>
            </a:r>
            <a:br>
              <a:rPr lang="en-US" dirty="0" smtClean="0"/>
            </a:br>
            <a:r>
              <a:rPr lang="en-US" dirty="0"/>
              <a:t>And eternity in an hour</a:t>
            </a:r>
            <a:r>
              <a:rPr lang="en-US" dirty="0" smtClean="0"/>
              <a:t>.”</a:t>
            </a:r>
          </a:p>
          <a:p>
            <a:r>
              <a:rPr lang="en-US" dirty="0" smtClean="0"/>
              <a:t>-William Blake</a:t>
            </a:r>
            <a:endParaRPr lang="en-US" dirty="0"/>
          </a:p>
        </p:txBody>
      </p:sp>
      <p:sp>
        <p:nvSpPr>
          <p:cNvPr id="3" name="TextBox 2"/>
          <p:cNvSpPr txBox="1"/>
          <p:nvPr/>
        </p:nvSpPr>
        <p:spPr>
          <a:xfrm>
            <a:off x="6888191" y="3340201"/>
            <a:ext cx="4629359" cy="2031325"/>
          </a:xfrm>
          <a:prstGeom prst="rect">
            <a:avLst/>
          </a:prstGeom>
          <a:noFill/>
        </p:spPr>
        <p:txBody>
          <a:bodyPr wrap="square" rtlCol="0">
            <a:spAutoFit/>
          </a:bodyPr>
          <a:lstStyle/>
          <a:p>
            <a:pPr fontAlgn="base"/>
            <a:r>
              <a:rPr lang="en-US" dirty="0"/>
              <a:t>“If a man could pass through Paradise in a dream, and have a flower presented to him as a pledge that his soul had really been there, and if he found that flower in his hand when he awake – Aye, what then</a:t>
            </a:r>
            <a:r>
              <a:rPr lang="en-US" dirty="0" smtClean="0"/>
              <a:t>?“</a:t>
            </a:r>
            <a:endParaRPr lang="en-US" dirty="0"/>
          </a:p>
          <a:p>
            <a:pPr fontAlgn="base"/>
            <a:r>
              <a:rPr lang="en-US" dirty="0"/>
              <a:t>-Samuel </a:t>
            </a:r>
            <a:r>
              <a:rPr lang="en-US" dirty="0" smtClean="0"/>
              <a:t>Coleridge</a:t>
            </a:r>
            <a:endParaRPr lang="en-US" dirty="0"/>
          </a:p>
        </p:txBody>
      </p:sp>
      <p:sp>
        <p:nvSpPr>
          <p:cNvPr id="5" name="TextBox 4"/>
          <p:cNvSpPr txBox="1"/>
          <p:nvPr/>
        </p:nvSpPr>
        <p:spPr>
          <a:xfrm>
            <a:off x="6573327" y="828136"/>
            <a:ext cx="5259089" cy="1754326"/>
          </a:xfrm>
          <a:prstGeom prst="rect">
            <a:avLst/>
          </a:prstGeom>
          <a:noFill/>
        </p:spPr>
        <p:txBody>
          <a:bodyPr wrap="square" rtlCol="0">
            <a:spAutoFit/>
          </a:bodyPr>
          <a:lstStyle/>
          <a:p>
            <a:r>
              <a:rPr lang="en-US" dirty="0"/>
              <a:t> “There is a pleasure in the pathless woods;</a:t>
            </a:r>
            <a:r>
              <a:rPr lang="en-US" dirty="0" smtClean="0"/>
              <a:t/>
            </a:r>
            <a:br>
              <a:rPr lang="en-US" dirty="0" smtClean="0"/>
            </a:br>
            <a:r>
              <a:rPr lang="en-US" dirty="0"/>
              <a:t>There is a rapture on the lonely shore;</a:t>
            </a:r>
            <a:r>
              <a:rPr lang="en-US" dirty="0" smtClean="0"/>
              <a:t/>
            </a:r>
            <a:br>
              <a:rPr lang="en-US" dirty="0" smtClean="0"/>
            </a:br>
            <a:r>
              <a:rPr lang="en-US" dirty="0"/>
              <a:t>There is society, where none intrudes,</a:t>
            </a:r>
            <a:r>
              <a:rPr lang="en-US" dirty="0" smtClean="0"/>
              <a:t/>
            </a:r>
            <a:br>
              <a:rPr lang="en-US" dirty="0" smtClean="0"/>
            </a:br>
            <a:r>
              <a:rPr lang="en-US" dirty="0"/>
              <a:t>By the deep sea, and music in its roars:</a:t>
            </a:r>
            <a:r>
              <a:rPr lang="en-US" dirty="0" smtClean="0"/>
              <a:t/>
            </a:r>
            <a:br>
              <a:rPr lang="en-US" dirty="0" smtClean="0"/>
            </a:br>
            <a:r>
              <a:rPr lang="en-US" dirty="0"/>
              <a:t>I love not man the less, but Nature more</a:t>
            </a:r>
            <a:r>
              <a:rPr lang="en-US" dirty="0" smtClean="0"/>
              <a:t>…”</a:t>
            </a:r>
          </a:p>
          <a:p>
            <a:r>
              <a:rPr lang="en-US" dirty="0" smtClean="0"/>
              <a:t>-George Gordon Lord Byron</a:t>
            </a:r>
            <a:endParaRPr lang="en-US" dirty="0"/>
          </a:p>
        </p:txBody>
      </p:sp>
      <p:sp>
        <p:nvSpPr>
          <p:cNvPr id="6" name="TextBox 5"/>
          <p:cNvSpPr txBox="1"/>
          <p:nvPr/>
        </p:nvSpPr>
        <p:spPr>
          <a:xfrm>
            <a:off x="1259457" y="4701397"/>
            <a:ext cx="6357668" cy="1754326"/>
          </a:xfrm>
          <a:prstGeom prst="rect">
            <a:avLst/>
          </a:prstGeom>
          <a:noFill/>
        </p:spPr>
        <p:txBody>
          <a:bodyPr wrap="square" rtlCol="0">
            <a:spAutoFit/>
          </a:bodyPr>
          <a:lstStyle/>
          <a:p>
            <a:r>
              <a:rPr lang="en-US" dirty="0" smtClean="0"/>
              <a:t>“A </a:t>
            </a:r>
            <a:r>
              <a:rPr lang="en-US" dirty="0"/>
              <a:t>thing of beauty is a joy for ever:</a:t>
            </a:r>
            <a:r>
              <a:rPr lang="en-US" dirty="0" smtClean="0"/>
              <a:t/>
            </a:r>
            <a:br>
              <a:rPr lang="en-US" dirty="0" smtClean="0"/>
            </a:br>
            <a:r>
              <a:rPr lang="en-US" dirty="0"/>
              <a:t>Its </a:t>
            </a:r>
            <a:r>
              <a:rPr lang="en-US" dirty="0" smtClean="0"/>
              <a:t>loveliness </a:t>
            </a:r>
            <a:r>
              <a:rPr lang="en-US" dirty="0"/>
              <a:t>increases; it will never</a:t>
            </a:r>
            <a:r>
              <a:rPr lang="en-US" dirty="0" smtClean="0"/>
              <a:t/>
            </a:r>
            <a:br>
              <a:rPr lang="en-US" dirty="0" smtClean="0"/>
            </a:br>
            <a:r>
              <a:rPr lang="en-US" dirty="0"/>
              <a:t>Pass into nothingness; but still will keep</a:t>
            </a:r>
            <a:r>
              <a:rPr lang="en-US" dirty="0" smtClean="0"/>
              <a:t/>
            </a:r>
            <a:br>
              <a:rPr lang="en-US" dirty="0" smtClean="0"/>
            </a:br>
            <a:r>
              <a:rPr lang="en-US" dirty="0"/>
              <a:t>A bower quiet for us, and a sleep</a:t>
            </a:r>
            <a:r>
              <a:rPr lang="en-US" dirty="0" smtClean="0"/>
              <a:t/>
            </a:r>
            <a:br>
              <a:rPr lang="en-US" dirty="0" smtClean="0"/>
            </a:br>
            <a:r>
              <a:rPr lang="en-US" dirty="0"/>
              <a:t>Full of sweet dreams, and health, and quiet breathing</a:t>
            </a:r>
            <a:r>
              <a:rPr lang="en-US" dirty="0" smtClean="0"/>
              <a:t>.”</a:t>
            </a:r>
          </a:p>
          <a:p>
            <a:r>
              <a:rPr lang="en-US" dirty="0" smtClean="0"/>
              <a:t>-John Keats</a:t>
            </a:r>
            <a:endParaRPr lang="en-US" dirty="0"/>
          </a:p>
        </p:txBody>
      </p:sp>
      <p:sp>
        <p:nvSpPr>
          <p:cNvPr id="8" name="TextBox 7"/>
          <p:cNvSpPr txBox="1"/>
          <p:nvPr/>
        </p:nvSpPr>
        <p:spPr>
          <a:xfrm>
            <a:off x="1725281" y="504970"/>
            <a:ext cx="4848046" cy="646331"/>
          </a:xfrm>
          <a:prstGeom prst="rect">
            <a:avLst/>
          </a:prstGeom>
          <a:noFill/>
        </p:spPr>
        <p:txBody>
          <a:bodyPr wrap="square" rtlCol="0">
            <a:spAutoFit/>
          </a:bodyPr>
          <a:lstStyle/>
          <a:p>
            <a:r>
              <a:rPr lang="en-US" sz="3600" dirty="0" smtClean="0"/>
              <a:t>Romantic Thoughts</a:t>
            </a:r>
            <a:endParaRPr lang="en-US" sz="3600" dirty="0"/>
          </a:p>
        </p:txBody>
      </p:sp>
    </p:spTree>
    <p:extLst>
      <p:ext uri="{BB962C8B-B14F-4D97-AF65-F5344CB8AC3E}">
        <p14:creationId xmlns:p14="http://schemas.microsoft.com/office/powerpoint/2010/main" val="3977915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Romantic Writers</a:t>
            </a:r>
            <a:endParaRPr lang="en-US" dirty="0"/>
          </a:p>
        </p:txBody>
      </p:sp>
      <p:sp>
        <p:nvSpPr>
          <p:cNvPr id="3" name="Content Placeholder 2"/>
          <p:cNvSpPr>
            <a:spLocks noGrp="1"/>
          </p:cNvSpPr>
          <p:nvPr>
            <p:ph idx="1"/>
          </p:nvPr>
        </p:nvSpPr>
        <p:spPr/>
        <p:txBody>
          <a:bodyPr>
            <a:normAutofit/>
          </a:bodyPr>
          <a:lstStyle/>
          <a:p>
            <a:r>
              <a:rPr lang="en-US" dirty="0" smtClean="0"/>
              <a:t>William Wordsworth (England)</a:t>
            </a:r>
          </a:p>
          <a:p>
            <a:r>
              <a:rPr lang="en-US" dirty="0" smtClean="0"/>
              <a:t>Samuel Taylor Coleridge (England)</a:t>
            </a:r>
          </a:p>
          <a:p>
            <a:r>
              <a:rPr lang="en-US" dirty="0" smtClean="0"/>
              <a:t>John Keats (England)</a:t>
            </a:r>
          </a:p>
          <a:p>
            <a:r>
              <a:rPr lang="en-US" dirty="0" smtClean="0"/>
              <a:t>George Gordon Lord Byron </a:t>
            </a:r>
            <a:r>
              <a:rPr lang="en-US" dirty="0"/>
              <a:t>(England</a:t>
            </a:r>
            <a:r>
              <a:rPr lang="en-US" dirty="0" smtClean="0"/>
              <a:t>)</a:t>
            </a:r>
          </a:p>
          <a:p>
            <a:r>
              <a:rPr lang="en-US" dirty="0" smtClean="0"/>
              <a:t>William Blake </a:t>
            </a:r>
            <a:r>
              <a:rPr lang="en-US" dirty="0"/>
              <a:t>(England</a:t>
            </a:r>
            <a:r>
              <a:rPr lang="en-US" dirty="0" smtClean="0"/>
              <a:t>)</a:t>
            </a:r>
          </a:p>
          <a:p>
            <a:r>
              <a:rPr lang="en-US" dirty="0" smtClean="0"/>
              <a:t>Johann Wolfgang von Goethe (Germany)</a:t>
            </a:r>
          </a:p>
          <a:p>
            <a:r>
              <a:rPr lang="en-US" dirty="0"/>
              <a:t>Heinrich Heine (Germany)</a:t>
            </a:r>
          </a:p>
          <a:p>
            <a:r>
              <a:rPr lang="en-US" dirty="0" smtClean="0"/>
              <a:t>Alexander Pushkin (Russia)</a:t>
            </a:r>
          </a:p>
          <a:p>
            <a:r>
              <a:rPr lang="en-US" dirty="0" smtClean="0"/>
              <a:t>Victor Hugo (France)</a:t>
            </a:r>
            <a:endParaRPr lang="en-US" dirty="0"/>
          </a:p>
        </p:txBody>
      </p:sp>
    </p:spTree>
    <p:extLst>
      <p:ext uri="{BB962C8B-B14F-4D97-AF65-F5344CB8AC3E}">
        <p14:creationId xmlns:p14="http://schemas.microsoft.com/office/powerpoint/2010/main" val="1411217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60000"/>
                    <a:lumOff val="40000"/>
                  </a:schemeClr>
                </a:solidFill>
              </a:rPr>
              <a:t>Listen </a:t>
            </a:r>
            <a:r>
              <a:rPr lang="en-US" dirty="0">
                <a:solidFill>
                  <a:schemeClr val="accent1">
                    <a:lumMod val="60000"/>
                    <a:lumOff val="40000"/>
                  </a:schemeClr>
                </a:solidFill>
              </a:rPr>
              <a:t>to an </a:t>
            </a:r>
            <a:r>
              <a:rPr lang="en-US" dirty="0">
                <a:solidFill>
                  <a:schemeClr val="accent1">
                    <a:lumMod val="60000"/>
                    <a:lumOff val="40000"/>
                  </a:schemeClr>
                </a:solidFill>
                <a:hlinkClick r:id="rId2"/>
              </a:rPr>
              <a:t>NPR story </a:t>
            </a:r>
            <a:r>
              <a:rPr lang="en-US" dirty="0">
                <a:solidFill>
                  <a:schemeClr val="accent1">
                    <a:lumMod val="60000"/>
                    <a:lumOff val="40000"/>
                  </a:schemeClr>
                </a:solidFill>
              </a:rPr>
              <a:t>about </a:t>
            </a:r>
            <a:r>
              <a:rPr lang="en-US" dirty="0" smtClean="0">
                <a:solidFill>
                  <a:schemeClr val="accent1">
                    <a:lumMod val="60000"/>
                    <a:lumOff val="40000"/>
                  </a:schemeClr>
                </a:solidFill>
              </a:rPr>
              <a:t/>
            </a:r>
            <a:br>
              <a:rPr lang="en-US" dirty="0" smtClean="0">
                <a:solidFill>
                  <a:schemeClr val="accent1">
                    <a:lumMod val="60000"/>
                    <a:lumOff val="40000"/>
                  </a:schemeClr>
                </a:solidFill>
              </a:rPr>
            </a:br>
            <a:r>
              <a:rPr lang="en-US" dirty="0">
                <a:solidFill>
                  <a:schemeClr val="accent1">
                    <a:lumMod val="60000"/>
                    <a:lumOff val="40000"/>
                  </a:schemeClr>
                </a:solidFill>
              </a:rPr>
              <a:t>	</a:t>
            </a:r>
            <a:r>
              <a:rPr lang="en-US" dirty="0" smtClean="0">
                <a:solidFill>
                  <a:schemeClr val="accent1">
                    <a:lumMod val="60000"/>
                    <a:lumOff val="40000"/>
                  </a:schemeClr>
                </a:solidFill>
              </a:rPr>
              <a:t>												John Keats</a:t>
            </a:r>
            <a:endParaRPr lang="en-US" dirty="0"/>
          </a:p>
        </p:txBody>
      </p:sp>
      <p:sp>
        <p:nvSpPr>
          <p:cNvPr id="3" name="Content Placeholder 2"/>
          <p:cNvSpPr>
            <a:spLocks noGrp="1"/>
          </p:cNvSpPr>
          <p:nvPr>
            <p:ph idx="1"/>
          </p:nvPr>
        </p:nvSpPr>
        <p:spPr>
          <a:xfrm>
            <a:off x="1121434" y="2133600"/>
            <a:ext cx="10383178" cy="4439728"/>
          </a:xfrm>
        </p:spPr>
        <p:txBody>
          <a:bodyPr>
            <a:normAutofit/>
          </a:bodyPr>
          <a:lstStyle/>
          <a:p>
            <a:pPr marL="0" indent="0">
              <a:buNone/>
            </a:pPr>
            <a:endParaRPr lang="en-US" dirty="0">
              <a:solidFill>
                <a:schemeClr val="tx1"/>
              </a:solidFill>
            </a:endParaRPr>
          </a:p>
          <a:p>
            <a:r>
              <a:rPr lang="en-US" dirty="0" smtClean="0"/>
              <a:t>“A </a:t>
            </a:r>
            <a:r>
              <a:rPr lang="en-US" dirty="0"/>
              <a:t>poem needs understanding through the senses. The point of diving in a lake is not immediately to swim to the shore but to be in the lake, to luxuriate in the sensation of water. You do not work the lake out. It is a experience beyond thought</a:t>
            </a:r>
            <a:r>
              <a:rPr lang="en-US" dirty="0" smtClean="0"/>
              <a:t>.” –Keats</a:t>
            </a:r>
          </a:p>
          <a:p>
            <a:endParaRPr lang="en-US" dirty="0" smtClean="0"/>
          </a:p>
          <a:p>
            <a:r>
              <a:rPr lang="en-US" dirty="0" smtClean="0"/>
              <a:t>“The </a:t>
            </a:r>
            <a:r>
              <a:rPr lang="en-US" dirty="0"/>
              <a:t>thing about the Romantic poets is that they've got the epitaph of romantic posthumously. They all died really young, and Keats, the youngest of them all. I think they can sound a little flowery when you call them the romantics, but they were romantic really for solid reasons. They were rebels against a class system, the very state and entrenched political system. Keats, for example, didn't go to university. He wasn't a lord. He was the son of a stable people, and I think what they responded to was their own spirits, and that was the Lord for them, and, you know, to me, that seems like great instructions for life</a:t>
            </a:r>
            <a:r>
              <a:rPr lang="en-US" dirty="0" smtClean="0"/>
              <a:t>.” –Jane Campion</a:t>
            </a:r>
            <a:endParaRPr lang="en-US" dirty="0"/>
          </a:p>
        </p:txBody>
      </p:sp>
    </p:spTree>
    <p:extLst>
      <p:ext uri="{BB962C8B-B14F-4D97-AF65-F5344CB8AC3E}">
        <p14:creationId xmlns:p14="http://schemas.microsoft.com/office/powerpoint/2010/main" val="493354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textbook…</a:t>
            </a:r>
            <a:endParaRPr lang="en-US" dirty="0"/>
          </a:p>
        </p:txBody>
      </p:sp>
      <p:sp>
        <p:nvSpPr>
          <p:cNvPr id="3" name="Content Placeholder 2"/>
          <p:cNvSpPr>
            <a:spLocks noGrp="1"/>
          </p:cNvSpPr>
          <p:nvPr>
            <p:ph idx="1"/>
          </p:nvPr>
        </p:nvSpPr>
        <p:spPr>
          <a:xfrm>
            <a:off x="2078966" y="1552755"/>
            <a:ext cx="9425646" cy="4899803"/>
          </a:xfrm>
        </p:spPr>
        <p:txBody>
          <a:bodyPr>
            <a:normAutofit/>
          </a:bodyPr>
          <a:lstStyle/>
          <a:p>
            <a:r>
              <a:rPr lang="en-US" sz="2400" dirty="0" smtClean="0"/>
              <a:t>Read about Pushkin and Heine on page 874.</a:t>
            </a:r>
          </a:p>
          <a:p>
            <a:r>
              <a:rPr lang="en-US" sz="2400" dirty="0" smtClean="0"/>
              <a:t>Read “I Have Visited Again” on pp. 876-788. </a:t>
            </a:r>
          </a:p>
          <a:p>
            <a:r>
              <a:rPr lang="en-US" sz="2400" dirty="0" smtClean="0"/>
              <a:t>Read “Lorelei” pp. 879-880. </a:t>
            </a:r>
          </a:p>
          <a:p>
            <a:r>
              <a:rPr lang="en-US" sz="2400" dirty="0"/>
              <a:t>(Don’t forget to read the background </a:t>
            </a:r>
            <a:r>
              <a:rPr lang="en-US" sz="2400" dirty="0" smtClean="0"/>
              <a:t>information for each poem.)</a:t>
            </a:r>
            <a:endParaRPr lang="en-US" sz="2400" dirty="0"/>
          </a:p>
          <a:p>
            <a:endParaRPr lang="en-US" sz="2400" dirty="0"/>
          </a:p>
          <a:p>
            <a:r>
              <a:rPr lang="en-US" sz="2400" dirty="0" smtClean="0"/>
              <a:t> </a:t>
            </a:r>
            <a:r>
              <a:rPr lang="en-US" sz="2400" b="1" dirty="0" smtClean="0"/>
              <a:t>Write a paragraph the answers the following question:  </a:t>
            </a:r>
          </a:p>
          <a:p>
            <a:pPr marL="400050" lvl="1" indent="0">
              <a:buNone/>
            </a:pPr>
            <a:r>
              <a:rPr lang="en-US" sz="2200" b="1" dirty="0" smtClean="0"/>
              <a:t>How do these poems reflect the ideals of Romanticism?  </a:t>
            </a:r>
          </a:p>
          <a:p>
            <a:pPr marL="400050" lvl="1" indent="0">
              <a:buNone/>
            </a:pPr>
            <a:r>
              <a:rPr lang="en-US" sz="2200" b="1" dirty="0" smtClean="0"/>
              <a:t>Use quotes from both poems to support your claim.</a:t>
            </a:r>
            <a:endParaRPr lang="en-US" sz="2200" b="1" dirty="0"/>
          </a:p>
        </p:txBody>
      </p:sp>
    </p:spTree>
    <p:extLst>
      <p:ext uri="{BB962C8B-B14F-4D97-AF65-F5344CB8AC3E}">
        <p14:creationId xmlns:p14="http://schemas.microsoft.com/office/powerpoint/2010/main" val="152424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105</TotalTime>
  <Words>558</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Romanticism</vt:lpstr>
      <vt:lpstr>Definition of Romanticism</vt:lpstr>
      <vt:lpstr>A Rebellion Against Neoclassicism</vt:lpstr>
      <vt:lpstr>PowerPoint Presentation</vt:lpstr>
      <vt:lpstr>Romantic Writers</vt:lpstr>
      <vt:lpstr>Listen to an NPR story about               John Keats</vt:lpstr>
      <vt:lpstr>In your textbook…</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Romanticism</dc:title>
  <dc:creator>Stephanie Tatum</dc:creator>
  <cp:lastModifiedBy>Stephanie Tatum</cp:lastModifiedBy>
  <cp:revision>9</cp:revision>
  <dcterms:created xsi:type="dcterms:W3CDTF">2016-02-21T18:11:33Z</dcterms:created>
  <dcterms:modified xsi:type="dcterms:W3CDTF">2016-02-21T19:56:50Z</dcterms:modified>
</cp:coreProperties>
</file>