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4" r:id="rId3"/>
    <p:sldId id="291" r:id="rId4"/>
    <p:sldId id="292" r:id="rId5"/>
    <p:sldId id="294" r:id="rId6"/>
    <p:sldId id="295" r:id="rId7"/>
    <p:sldId id="293" r:id="rId8"/>
    <p:sldId id="299" r:id="rId9"/>
    <p:sldId id="298" r:id="rId10"/>
    <p:sldId id="296"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1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59D80B-21C2-4FAB-92F6-EAD9C90C7657}"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58105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9D80B-21C2-4FAB-92F6-EAD9C90C7657}"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360440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9D80B-21C2-4FAB-92F6-EAD9C90C7657}"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42077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9D80B-21C2-4FAB-92F6-EAD9C90C7657}"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198863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59D80B-21C2-4FAB-92F6-EAD9C90C7657}"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419514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59D80B-21C2-4FAB-92F6-EAD9C90C7657}"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47526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59D80B-21C2-4FAB-92F6-EAD9C90C7657}"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131779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59D80B-21C2-4FAB-92F6-EAD9C90C7657}"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3052962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9D80B-21C2-4FAB-92F6-EAD9C90C7657}"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177761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59D80B-21C2-4FAB-92F6-EAD9C90C7657}"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151394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59D80B-21C2-4FAB-92F6-EAD9C90C7657}"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104B7-3650-44CD-B1FE-08147AE96E11}" type="slidenum">
              <a:rPr lang="en-US" smtClean="0"/>
              <a:t>‹#›</a:t>
            </a:fld>
            <a:endParaRPr lang="en-US"/>
          </a:p>
        </p:txBody>
      </p:sp>
    </p:spTree>
    <p:extLst>
      <p:ext uri="{BB962C8B-B14F-4D97-AF65-F5344CB8AC3E}">
        <p14:creationId xmlns:p14="http://schemas.microsoft.com/office/powerpoint/2010/main" val="329197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9D80B-21C2-4FAB-92F6-EAD9C90C7657}" type="datetimeFigureOut">
              <a:rPr lang="en-US" smtClean="0"/>
              <a:t>11/13/2018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104B7-3650-44CD-B1FE-08147AE96E11}" type="slidenum">
              <a:rPr lang="en-US" smtClean="0"/>
              <a:t>‹#›</a:t>
            </a:fld>
            <a:endParaRPr lang="en-US"/>
          </a:p>
        </p:txBody>
      </p:sp>
    </p:spTree>
    <p:extLst>
      <p:ext uri="{BB962C8B-B14F-4D97-AF65-F5344CB8AC3E}">
        <p14:creationId xmlns:p14="http://schemas.microsoft.com/office/powerpoint/2010/main" val="3181839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khanacademy.org/humanities/ap-art-history/early-europe-and-colonial-americas/medieval-europe-islamic-world/a/church-and-reliquary-of-saintefoy-france"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Romanesque Art</a:t>
            </a:r>
            <a:endParaRPr lang="en-US" b="1" dirty="0"/>
          </a:p>
        </p:txBody>
      </p:sp>
      <p:sp>
        <p:nvSpPr>
          <p:cNvPr id="3" name="Content Placeholder 2"/>
          <p:cNvSpPr>
            <a:spLocks noGrp="1"/>
          </p:cNvSpPr>
          <p:nvPr>
            <p:ph idx="1"/>
          </p:nvPr>
        </p:nvSpPr>
        <p:spPr/>
        <p:txBody>
          <a:bodyPr/>
          <a:lstStyle/>
          <a:p>
            <a:r>
              <a:rPr lang="en-US" dirty="0" smtClean="0"/>
              <a:t>Years: 1100-1150 CE</a:t>
            </a:r>
          </a:p>
          <a:p>
            <a:r>
              <a:rPr lang="en-US" dirty="0" smtClean="0"/>
              <a:t>Region: Western Roman Empire</a:t>
            </a:r>
          </a:p>
          <a:p>
            <a:r>
              <a:rPr lang="en-US" dirty="0" smtClean="0"/>
              <a:t>Style: </a:t>
            </a:r>
            <a:r>
              <a:rPr lang="en-US" dirty="0"/>
              <a:t>Fused Roman, Byzantine, German </a:t>
            </a:r>
            <a:r>
              <a:rPr lang="en-US" dirty="0" smtClean="0"/>
              <a:t>styles</a:t>
            </a:r>
          </a:p>
          <a:p>
            <a:r>
              <a:rPr lang="en-US" dirty="0" smtClean="0"/>
              <a:t>Books: </a:t>
            </a:r>
            <a:r>
              <a:rPr lang="en-US" dirty="0"/>
              <a:t>Illuminated manuscripts were lavish and </a:t>
            </a:r>
            <a:r>
              <a:rPr lang="en-US" dirty="0" smtClean="0"/>
              <a:t>popular</a:t>
            </a:r>
          </a:p>
          <a:p>
            <a:r>
              <a:rPr lang="en-US" dirty="0" smtClean="0"/>
              <a:t>Architecture: </a:t>
            </a:r>
            <a:r>
              <a:rPr lang="en-US" dirty="0"/>
              <a:t>Semicircle arches in windows, doors to create space in churches; sculptures of Christian history on church pillars, doors, etc</a:t>
            </a:r>
            <a:r>
              <a:rPr lang="en-US" dirty="0" smtClean="0"/>
              <a:t>.</a:t>
            </a:r>
          </a:p>
          <a:p>
            <a:r>
              <a:rPr lang="en-US" dirty="0" smtClean="0"/>
              <a:t>Paintings: Murals</a:t>
            </a:r>
            <a:endParaRPr lang="en-US" dirty="0"/>
          </a:p>
        </p:txBody>
      </p:sp>
    </p:spTree>
    <p:extLst>
      <p:ext uri="{BB962C8B-B14F-4D97-AF65-F5344CB8AC3E}">
        <p14:creationId xmlns:p14="http://schemas.microsoft.com/office/powerpoint/2010/main" val="339855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6480" y="558800"/>
            <a:ext cx="10668000" cy="2585323"/>
          </a:xfrm>
          <a:prstGeom prst="rect">
            <a:avLst/>
          </a:prstGeom>
          <a:noFill/>
        </p:spPr>
        <p:txBody>
          <a:bodyPr wrap="square" rtlCol="0">
            <a:spAutoFit/>
          </a:bodyPr>
          <a:lstStyle/>
          <a:p>
            <a:pPr fontAlgn="base"/>
            <a:r>
              <a:rPr lang="en-US" dirty="0"/>
              <a:t>Measuring </a:t>
            </a:r>
            <a:r>
              <a:rPr lang="en-US" b="1" dirty="0"/>
              <a:t>twenty inches high and almost 230 feet in length</a:t>
            </a:r>
            <a:r>
              <a:rPr lang="en-US" dirty="0"/>
              <a:t>, the Bayeux Tapestry commemorates a </a:t>
            </a:r>
            <a:r>
              <a:rPr lang="en-US" b="1" dirty="0"/>
              <a:t>struggle for the throne of England between William, the Duke of Normandy, and Harold, the Earl of </a:t>
            </a:r>
            <a:r>
              <a:rPr lang="en-US" b="1" dirty="0" err="1"/>
              <a:t>Wessex</a:t>
            </a:r>
            <a:r>
              <a:rPr lang="en-US" b="1" dirty="0"/>
              <a:t> </a:t>
            </a:r>
            <a:r>
              <a:rPr lang="en-US" dirty="0"/>
              <a:t>(Normandy is a region in northern France). The year was 1066—William invaded and successfully conquered England, becoming the first Norman King of England (he was also known as William the Conqueror</a:t>
            </a:r>
            <a:r>
              <a:rPr lang="en-US" dirty="0" smtClean="0"/>
              <a:t>).</a:t>
            </a:r>
          </a:p>
          <a:p>
            <a:pPr fontAlgn="base"/>
            <a:endParaRPr lang="en-US" dirty="0"/>
          </a:p>
          <a:p>
            <a:pPr fontAlgn="base"/>
            <a:r>
              <a:rPr lang="en-US" dirty="0"/>
              <a:t>The Bayeux Tapestry consists of </a:t>
            </a:r>
            <a:r>
              <a:rPr lang="en-US" b="1" dirty="0"/>
              <a:t>seventy-five scenes </a:t>
            </a:r>
            <a:r>
              <a:rPr lang="en-US" dirty="0"/>
              <a:t>with Latin inscriptions (</a:t>
            </a:r>
            <a:r>
              <a:rPr lang="en-US" i="1" dirty="0"/>
              <a:t>tituli</a:t>
            </a:r>
            <a:r>
              <a:rPr lang="en-US" dirty="0"/>
              <a:t>) depicting the events leading up to the Norman conquest and </a:t>
            </a:r>
            <a:r>
              <a:rPr lang="en-US" b="1" dirty="0"/>
              <a:t>culminating in the Battle of Hastings in 1066</a:t>
            </a:r>
            <a:r>
              <a:rPr lang="en-US" dirty="0"/>
              <a:t>. The textile's end is now missing, but it most probably showed the coronation of William as King of England.</a:t>
            </a:r>
          </a:p>
          <a:p>
            <a:endParaRPr lang="en-US" dirty="0"/>
          </a:p>
        </p:txBody>
      </p:sp>
      <p:sp>
        <p:nvSpPr>
          <p:cNvPr id="3" name="TextBox 2"/>
          <p:cNvSpPr txBox="1"/>
          <p:nvPr/>
        </p:nvSpPr>
        <p:spPr>
          <a:xfrm>
            <a:off x="1046480" y="3298308"/>
            <a:ext cx="9398000" cy="369332"/>
          </a:xfrm>
          <a:prstGeom prst="rect">
            <a:avLst/>
          </a:prstGeom>
          <a:noFill/>
        </p:spPr>
        <p:txBody>
          <a:bodyPr wrap="square" rtlCol="0">
            <a:spAutoFit/>
          </a:bodyPr>
          <a:lstStyle/>
          <a:p>
            <a:r>
              <a:rPr lang="en-US" dirty="0" smtClean="0"/>
              <a:t>The </a:t>
            </a:r>
            <a:r>
              <a:rPr lang="en-US" dirty="0"/>
              <a:t>imagery and inscriptions are </a:t>
            </a:r>
            <a:r>
              <a:rPr lang="en-US" b="1" dirty="0"/>
              <a:t>embroidered</a:t>
            </a:r>
            <a:r>
              <a:rPr lang="en-US" dirty="0"/>
              <a:t> using wool yarn sewed onto linen cloth.</a:t>
            </a:r>
          </a:p>
        </p:txBody>
      </p:sp>
      <p:sp>
        <p:nvSpPr>
          <p:cNvPr id="4" name="TextBox 3"/>
          <p:cNvSpPr txBox="1"/>
          <p:nvPr/>
        </p:nvSpPr>
        <p:spPr>
          <a:xfrm>
            <a:off x="1046480" y="4191158"/>
            <a:ext cx="10668000" cy="1200329"/>
          </a:xfrm>
          <a:prstGeom prst="rect">
            <a:avLst/>
          </a:prstGeom>
          <a:noFill/>
        </p:spPr>
        <p:txBody>
          <a:bodyPr wrap="square" rtlCol="0">
            <a:spAutoFit/>
          </a:bodyPr>
          <a:lstStyle/>
          <a:p>
            <a:r>
              <a:rPr lang="en-US" dirty="0"/>
              <a:t>The artists skillfully organized the composition of the tapestry to lead the viewer's eye from one scene to the next and divided the compositional space into </a:t>
            </a:r>
            <a:r>
              <a:rPr lang="en-US" b="1" dirty="0"/>
              <a:t>three horizontal zones</a:t>
            </a:r>
            <a:r>
              <a:rPr lang="en-US" dirty="0"/>
              <a:t>. The main events of the story are contained within the larger middle zone. The upper and lower zones contain images of animals and people, scenes from Aesop's Fables, and scenes of husbandry and hunting. </a:t>
            </a:r>
          </a:p>
        </p:txBody>
      </p:sp>
      <p:sp>
        <p:nvSpPr>
          <p:cNvPr id="5" name="TextBox 4"/>
          <p:cNvSpPr txBox="1"/>
          <p:nvPr/>
        </p:nvSpPr>
        <p:spPr>
          <a:xfrm>
            <a:off x="1046480" y="5653523"/>
            <a:ext cx="10668000" cy="923330"/>
          </a:xfrm>
          <a:prstGeom prst="rect">
            <a:avLst/>
          </a:prstGeom>
          <a:noFill/>
        </p:spPr>
        <p:txBody>
          <a:bodyPr wrap="square" rtlCol="0">
            <a:spAutoFit/>
          </a:bodyPr>
          <a:lstStyle/>
          <a:p>
            <a:r>
              <a:rPr lang="en-US" dirty="0"/>
              <a:t>The seventy-five episodes depicted present a </a:t>
            </a:r>
            <a:r>
              <a:rPr lang="en-US" b="1" dirty="0"/>
              <a:t>continuous narrative </a:t>
            </a:r>
            <a:r>
              <a:rPr lang="en-US" dirty="0"/>
              <a:t>of the events leading up to the Battle of Hastings and the battle itself.  A continuous narrative presents multiple scenes of a narrative within a single frame and draws from manuscript traditions such as the scroll form. </a:t>
            </a:r>
          </a:p>
        </p:txBody>
      </p:sp>
    </p:spTree>
    <p:extLst>
      <p:ext uri="{BB962C8B-B14F-4D97-AF65-F5344CB8AC3E}">
        <p14:creationId xmlns:p14="http://schemas.microsoft.com/office/powerpoint/2010/main" val="52205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3760" y="883920"/>
            <a:ext cx="10993120" cy="2862322"/>
          </a:xfrm>
          <a:prstGeom prst="rect">
            <a:avLst/>
          </a:prstGeom>
          <a:noFill/>
        </p:spPr>
        <p:txBody>
          <a:bodyPr wrap="square" rtlCol="0">
            <a:spAutoFit/>
          </a:bodyPr>
          <a:lstStyle/>
          <a:p>
            <a:r>
              <a:rPr lang="en-US" dirty="0"/>
              <a:t>The Bayeux Tapestry was probably made in Canterbury around 1070. Because the tapestry was made within a generation of the Norman defeat of the Anglo-Saxons, it is considered to be a somewhat accurate representation of events. Based on a few key pieces of evidence, art historians believe the patron was </a:t>
            </a:r>
            <a:r>
              <a:rPr lang="en-US" b="1" dirty="0" err="1"/>
              <a:t>Odo</a:t>
            </a:r>
            <a:r>
              <a:rPr lang="en-US" b="1" dirty="0"/>
              <a:t>, Bishop of Bayeux</a:t>
            </a:r>
            <a:r>
              <a:rPr lang="en-US" dirty="0"/>
              <a:t>. </a:t>
            </a:r>
            <a:r>
              <a:rPr lang="en-US" dirty="0" err="1"/>
              <a:t>Odo</a:t>
            </a:r>
            <a:r>
              <a:rPr lang="en-US" dirty="0"/>
              <a:t> was the half-brother of William, Duke of Normandy. </a:t>
            </a:r>
            <a:endParaRPr lang="en-US" dirty="0" smtClean="0"/>
          </a:p>
          <a:p>
            <a:endParaRPr lang="en-US" dirty="0"/>
          </a:p>
          <a:p>
            <a:r>
              <a:rPr lang="en-US" dirty="0" smtClean="0"/>
              <a:t>Furthermore</a:t>
            </a:r>
            <a:r>
              <a:rPr lang="en-US" dirty="0"/>
              <a:t>, the tapestry favorably depicts the Normans in the events leading up to the battle of Hastings, thus presenting a Norman point of view. Most importantly, </a:t>
            </a:r>
            <a:r>
              <a:rPr lang="en-US" dirty="0" err="1"/>
              <a:t>Odo</a:t>
            </a:r>
            <a:r>
              <a:rPr lang="en-US" dirty="0"/>
              <a:t> appears in several scenes in the tapestry with the inscription ODO </a:t>
            </a:r>
            <a:r>
              <a:rPr lang="en-US" dirty="0" smtClean="0"/>
              <a:t>EPISCOPUS although </a:t>
            </a:r>
            <a:r>
              <a:rPr lang="en-US" dirty="0"/>
              <a:t>he is only mentioned briefly in textual sources. By the late Middle Ages, the tapestry was displayed at </a:t>
            </a:r>
            <a:r>
              <a:rPr lang="en-US" b="1" dirty="0"/>
              <a:t>Bayeux Cathedral</a:t>
            </a:r>
            <a:r>
              <a:rPr lang="en-US" dirty="0"/>
              <a:t>, which was build by </a:t>
            </a:r>
            <a:r>
              <a:rPr lang="en-US" dirty="0" err="1"/>
              <a:t>Odo</a:t>
            </a:r>
            <a:r>
              <a:rPr lang="en-US" dirty="0"/>
              <a:t> and dedicated in 1077, but its size and secular subject matter suggest that it may have been intended to be a secular hanging, perhaps in </a:t>
            </a:r>
            <a:r>
              <a:rPr lang="en-US" dirty="0" err="1"/>
              <a:t>Odo’s</a:t>
            </a:r>
            <a:r>
              <a:rPr lang="en-US" dirty="0"/>
              <a:t> hall.</a:t>
            </a:r>
          </a:p>
        </p:txBody>
      </p:sp>
      <p:pic>
        <p:nvPicPr>
          <p:cNvPr id="8196" name="Picture 4" descr="Image result for bayeux tape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655" y="3746242"/>
            <a:ext cx="6953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65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6240" y="74098"/>
            <a:ext cx="8679814" cy="6546093"/>
          </a:xfrm>
          <a:prstGeom prst="rect">
            <a:avLst/>
          </a:prstGeom>
        </p:spPr>
      </p:pic>
    </p:spTree>
    <p:extLst>
      <p:ext uri="{BB962C8B-B14F-4D97-AF65-F5344CB8AC3E}">
        <p14:creationId xmlns:p14="http://schemas.microsoft.com/office/powerpoint/2010/main" val="185988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3925" y="228600"/>
            <a:ext cx="10344150" cy="6400800"/>
          </a:xfrm>
          <a:prstGeom prst="rect">
            <a:avLst/>
          </a:prstGeom>
        </p:spPr>
      </p:pic>
    </p:spTree>
    <p:extLst>
      <p:ext uri="{BB962C8B-B14F-4D97-AF65-F5344CB8AC3E}">
        <p14:creationId xmlns:p14="http://schemas.microsoft.com/office/powerpoint/2010/main" val="2473995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204" y="548640"/>
            <a:ext cx="11304736" cy="5266055"/>
          </a:xfrm>
          <a:prstGeom prst="rect">
            <a:avLst/>
          </a:prstGeom>
        </p:spPr>
      </p:pic>
    </p:spTree>
    <p:extLst>
      <p:ext uri="{BB962C8B-B14F-4D97-AF65-F5344CB8AC3E}">
        <p14:creationId xmlns:p14="http://schemas.microsoft.com/office/powerpoint/2010/main" val="364981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582" y="226377"/>
            <a:ext cx="6467475" cy="4352925"/>
          </a:xfrm>
          <a:prstGeom prst="rect">
            <a:avLst/>
          </a:prstGeom>
        </p:spPr>
      </p:pic>
      <p:pic>
        <p:nvPicPr>
          <p:cNvPr id="3" name="Picture 2"/>
          <p:cNvPicPr>
            <a:picLocks noChangeAspect="1"/>
          </p:cNvPicPr>
          <p:nvPr/>
        </p:nvPicPr>
        <p:blipFill>
          <a:blip r:embed="rId3"/>
          <a:stretch>
            <a:fillRect/>
          </a:stretch>
        </p:blipFill>
        <p:spPr>
          <a:xfrm>
            <a:off x="7670799" y="0"/>
            <a:ext cx="3620135" cy="6589359"/>
          </a:xfrm>
          <a:prstGeom prst="rect">
            <a:avLst/>
          </a:prstGeom>
        </p:spPr>
      </p:pic>
    </p:spTree>
    <p:extLst>
      <p:ext uri="{BB962C8B-B14F-4D97-AF65-F5344CB8AC3E}">
        <p14:creationId xmlns:p14="http://schemas.microsoft.com/office/powerpoint/2010/main" val="2544243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2320" y="0"/>
            <a:ext cx="7010400" cy="6648450"/>
          </a:xfrm>
          <a:prstGeom prst="rect">
            <a:avLst/>
          </a:prstGeom>
        </p:spPr>
      </p:pic>
      <p:pic>
        <p:nvPicPr>
          <p:cNvPr id="3" name="Picture 2"/>
          <p:cNvPicPr>
            <a:picLocks noChangeAspect="1"/>
          </p:cNvPicPr>
          <p:nvPr/>
        </p:nvPicPr>
        <p:blipFill>
          <a:blip r:embed="rId3"/>
          <a:stretch>
            <a:fillRect/>
          </a:stretch>
        </p:blipFill>
        <p:spPr>
          <a:xfrm>
            <a:off x="8269304" y="155257"/>
            <a:ext cx="3482005" cy="6337935"/>
          </a:xfrm>
          <a:prstGeom prst="rect">
            <a:avLst/>
          </a:prstGeom>
        </p:spPr>
      </p:pic>
    </p:spTree>
    <p:extLst>
      <p:ext uri="{BB962C8B-B14F-4D97-AF65-F5344CB8AC3E}">
        <p14:creationId xmlns:p14="http://schemas.microsoft.com/office/powerpoint/2010/main" val="97344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1050" y="180975"/>
            <a:ext cx="10629900" cy="6496050"/>
          </a:xfrm>
          <a:prstGeom prst="rect">
            <a:avLst/>
          </a:prstGeom>
        </p:spPr>
      </p:pic>
    </p:spTree>
    <p:extLst>
      <p:ext uri="{BB962C8B-B14F-4D97-AF65-F5344CB8AC3E}">
        <p14:creationId xmlns:p14="http://schemas.microsoft.com/office/powerpoint/2010/main" val="213293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208" y="199390"/>
            <a:ext cx="7964122" cy="6343650"/>
          </a:xfrm>
          <a:prstGeom prst="rect">
            <a:avLst/>
          </a:prstGeom>
        </p:spPr>
      </p:pic>
      <p:sp>
        <p:nvSpPr>
          <p:cNvPr id="3" name="TextBox 2"/>
          <p:cNvSpPr txBox="1"/>
          <p:nvPr/>
        </p:nvSpPr>
        <p:spPr>
          <a:xfrm>
            <a:off x="8686800" y="944880"/>
            <a:ext cx="2641600" cy="4462760"/>
          </a:xfrm>
          <a:prstGeom prst="rect">
            <a:avLst/>
          </a:prstGeom>
          <a:noFill/>
        </p:spPr>
        <p:txBody>
          <a:bodyPr wrap="square" rtlCol="0">
            <a:spAutoFit/>
          </a:bodyPr>
          <a:lstStyle/>
          <a:p>
            <a:r>
              <a:rPr lang="en-US" sz="2400" b="1" dirty="0" smtClean="0"/>
              <a:t>Read the Khan Academy Article about the Church of Sainte-Foy</a:t>
            </a:r>
            <a:endParaRPr lang="en-US" sz="1400" b="1" dirty="0" smtClean="0"/>
          </a:p>
          <a:p>
            <a:endParaRPr lang="en-US" dirty="0" smtClean="0"/>
          </a:p>
          <a:p>
            <a:r>
              <a:rPr lang="en-US" dirty="0">
                <a:hlinkClick r:id="rId3"/>
              </a:rPr>
              <a:t>https://</a:t>
            </a:r>
            <a:r>
              <a:rPr lang="en-US" dirty="0" smtClean="0">
                <a:hlinkClick r:id="rId3"/>
              </a:rPr>
              <a:t>www.khanacademy.org/humanities/ap-art-history/early-europe-and-colonial-americas/medieval-europe-islamic-world/a/church-and-reliquary-of-saintefoy-france</a:t>
            </a:r>
            <a:r>
              <a:rPr lang="en-US" dirty="0" smtClean="0"/>
              <a:t> </a:t>
            </a:r>
            <a:endParaRPr lang="en-US" dirty="0"/>
          </a:p>
        </p:txBody>
      </p:sp>
    </p:spTree>
    <p:extLst>
      <p:ext uri="{BB962C8B-B14F-4D97-AF65-F5344CB8AC3E}">
        <p14:creationId xmlns:p14="http://schemas.microsoft.com/office/powerpoint/2010/main" val="51567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bayeux tape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34" y="1541780"/>
            <a:ext cx="5076825" cy="443068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bayeux tape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1955857"/>
            <a:ext cx="5738570" cy="4160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880" y="345440"/>
            <a:ext cx="10830560" cy="646331"/>
          </a:xfrm>
          <a:prstGeom prst="rect">
            <a:avLst/>
          </a:prstGeom>
          <a:noFill/>
        </p:spPr>
        <p:txBody>
          <a:bodyPr wrap="square" rtlCol="0">
            <a:spAutoFit/>
          </a:bodyPr>
          <a:lstStyle/>
          <a:p>
            <a:r>
              <a:rPr lang="en-US" sz="3600" b="1" dirty="0" smtClean="0"/>
              <a:t>Bayeux Tapestry, c. 1066-1080 CE.  Embroidery on linen.</a:t>
            </a:r>
            <a:endParaRPr lang="en-US" sz="3600" b="1" dirty="0"/>
          </a:p>
        </p:txBody>
      </p:sp>
    </p:spTree>
    <p:extLst>
      <p:ext uri="{BB962C8B-B14F-4D97-AF65-F5344CB8AC3E}">
        <p14:creationId xmlns:p14="http://schemas.microsoft.com/office/powerpoint/2010/main" val="4143424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268</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Romanesque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Art</dc:title>
  <dc:creator>Stephanie Tatum</dc:creator>
  <cp:lastModifiedBy>Stephanie Tatum</cp:lastModifiedBy>
  <cp:revision>30</cp:revision>
  <dcterms:created xsi:type="dcterms:W3CDTF">2017-10-25T20:34:59Z</dcterms:created>
  <dcterms:modified xsi:type="dcterms:W3CDTF">2018-11-13T18:46:11Z</dcterms:modified>
</cp:coreProperties>
</file>