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4A142-12C0-4BBF-8294-C2A330F442E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20553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4A142-12C0-4BBF-8294-C2A330F442E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152236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4A142-12C0-4BBF-8294-C2A330F442E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95720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4A142-12C0-4BBF-8294-C2A330F442E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151952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E4A142-12C0-4BBF-8294-C2A330F442E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96910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4A142-12C0-4BBF-8294-C2A330F442E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40771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4A142-12C0-4BBF-8294-C2A330F442EF}"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68758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4A142-12C0-4BBF-8294-C2A330F442EF}"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9919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4A142-12C0-4BBF-8294-C2A330F442EF}"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07676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E4A142-12C0-4BBF-8294-C2A330F442E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374411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E4A142-12C0-4BBF-8294-C2A330F442E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3F0C-6F06-4719-B283-6E77C7D8176E}" type="slidenum">
              <a:rPr lang="en-US" smtClean="0"/>
              <a:t>‹#›</a:t>
            </a:fld>
            <a:endParaRPr lang="en-US"/>
          </a:p>
        </p:txBody>
      </p:sp>
    </p:spTree>
    <p:extLst>
      <p:ext uri="{BB962C8B-B14F-4D97-AF65-F5344CB8AC3E}">
        <p14:creationId xmlns:p14="http://schemas.microsoft.com/office/powerpoint/2010/main" val="422576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4A142-12C0-4BBF-8294-C2A330F442EF}"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43F0C-6F06-4719-B283-6E77C7D8176E}" type="slidenum">
              <a:rPr lang="en-US" smtClean="0"/>
              <a:t>‹#›</a:t>
            </a:fld>
            <a:endParaRPr lang="en-US"/>
          </a:p>
        </p:txBody>
      </p:sp>
    </p:spTree>
    <p:extLst>
      <p:ext uri="{BB962C8B-B14F-4D97-AF65-F5344CB8AC3E}">
        <p14:creationId xmlns:p14="http://schemas.microsoft.com/office/powerpoint/2010/main" val="337309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uffaloah.com/a/virtual/jap/nara/nara.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t>Japanese Art</a:t>
            </a:r>
            <a:endParaRPr lang="en-US" sz="72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1971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759248" cy="6648989"/>
          </a:xfrm>
          <a:prstGeom prst="rect">
            <a:avLst/>
          </a:prstGeom>
        </p:spPr>
      </p:pic>
      <p:sp>
        <p:nvSpPr>
          <p:cNvPr id="3" name="Rectangle 2"/>
          <p:cNvSpPr/>
          <p:nvPr/>
        </p:nvSpPr>
        <p:spPr>
          <a:xfrm>
            <a:off x="8759248" y="444540"/>
            <a:ext cx="3249637" cy="4216539"/>
          </a:xfrm>
          <a:prstGeom prst="rect">
            <a:avLst/>
          </a:prstGeom>
        </p:spPr>
        <p:txBody>
          <a:bodyPr wrap="square">
            <a:spAutoFit/>
          </a:bodyPr>
          <a:lstStyle/>
          <a:p>
            <a:r>
              <a:rPr lang="en-US" i="1" dirty="0">
                <a:solidFill>
                  <a:srgbClr val="000000"/>
                </a:solidFill>
                <a:latin typeface="Arial" panose="020B0604020202020204" pitchFamily="34" charset="0"/>
              </a:rPr>
              <a:t>The Burning of </a:t>
            </a:r>
            <a:r>
              <a:rPr lang="en-US" i="1" dirty="0" err="1">
                <a:solidFill>
                  <a:srgbClr val="000000"/>
                </a:solidFill>
                <a:latin typeface="Arial" panose="020B0604020202020204" pitchFamily="34" charset="0"/>
              </a:rPr>
              <a:t>Sanjo</a:t>
            </a:r>
            <a:r>
              <a:rPr lang="en-US" i="1" dirty="0">
                <a:solidFill>
                  <a:srgbClr val="000000"/>
                </a:solidFill>
                <a:latin typeface="Arial" panose="020B0604020202020204" pitchFamily="34" charset="0"/>
              </a:rPr>
              <a:t> Palace </a:t>
            </a:r>
            <a:r>
              <a:rPr lang="en-US" dirty="0">
                <a:solidFill>
                  <a:srgbClr val="000000"/>
                </a:solidFill>
                <a:latin typeface="Arial" panose="020B0604020202020204" pitchFamily="34" charset="0"/>
              </a:rPr>
              <a:t>is a hand scroll that depicts a war between two opposing forces trying to kill or catch the emperor. </a:t>
            </a:r>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pPr fontAlgn="base"/>
            <a:r>
              <a:rPr lang="en-US" sz="2000" dirty="0"/>
              <a:t>The </a:t>
            </a:r>
            <a:r>
              <a:rPr lang="en-US" sz="2000" dirty="0" err="1"/>
              <a:t>Heiji</a:t>
            </a:r>
            <a:r>
              <a:rPr lang="en-US" sz="2000" dirty="0"/>
              <a:t> scrolls date from the thirteenth century and represent a masterpiece of "Yamato" style painting. </a:t>
            </a:r>
          </a:p>
          <a:p>
            <a:pPr fontAlgn="base"/>
            <a:r>
              <a:rPr lang="en-US" sz="2000" dirty="0"/>
              <a:t>The scroll has brisk and lively line work, refined brushwork, and incorporates a bird’s-eye view. </a:t>
            </a:r>
          </a:p>
        </p:txBody>
      </p:sp>
    </p:spTree>
    <p:extLst>
      <p:ext uri="{BB962C8B-B14F-4D97-AF65-F5344CB8AC3E}">
        <p14:creationId xmlns:p14="http://schemas.microsoft.com/office/powerpoint/2010/main" val="240900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5092"/>
            <a:ext cx="8722722" cy="4839433"/>
          </a:xfrm>
          <a:prstGeom prst="rect">
            <a:avLst/>
          </a:prstGeom>
        </p:spPr>
      </p:pic>
      <p:sp>
        <p:nvSpPr>
          <p:cNvPr id="3" name="Rectangle 2"/>
          <p:cNvSpPr/>
          <p:nvPr/>
        </p:nvSpPr>
        <p:spPr>
          <a:xfrm>
            <a:off x="8722722" y="117693"/>
            <a:ext cx="3316878" cy="6740307"/>
          </a:xfrm>
          <a:prstGeom prst="rect">
            <a:avLst/>
          </a:prstGeom>
        </p:spPr>
        <p:txBody>
          <a:bodyPr wrap="square">
            <a:spAutoFit/>
          </a:bodyPr>
          <a:lstStyle/>
          <a:p>
            <a:pPr fontAlgn="base"/>
            <a:r>
              <a:rPr lang="en-US" dirty="0" smtClean="0">
                <a:solidFill>
                  <a:srgbClr val="000000"/>
                </a:solidFill>
                <a:latin typeface="Arial" panose="020B0604020202020204" pitchFamily="34" charset="0"/>
              </a:rPr>
              <a:t>It provides </a:t>
            </a:r>
            <a:r>
              <a:rPr lang="en-US" dirty="0">
                <a:solidFill>
                  <a:srgbClr val="000000"/>
                </a:solidFill>
                <a:latin typeface="Arial" panose="020B0604020202020204" pitchFamily="34" charset="0"/>
              </a:rPr>
              <a:t>a rare and valuable depiction of Japanese armor as it was worn during the early Kamakura era (1185-1333). </a:t>
            </a:r>
            <a:endParaRPr lang="en-US" dirty="0">
              <a:solidFill>
                <a:srgbClr val="000000"/>
              </a:solidFill>
              <a:latin typeface="Segoe UI" panose="020B0502040204020203" pitchFamily="34" charset="0"/>
            </a:endParaRPr>
          </a:p>
          <a:p>
            <a:pPr fontAlgn="base"/>
            <a:endParaRPr lang="en-US" dirty="0" smtClean="0">
              <a:solidFill>
                <a:srgbClr val="000000"/>
              </a:solidFill>
              <a:latin typeface="Arial" panose="020B0604020202020204" pitchFamily="34" charset="0"/>
            </a:endParaRPr>
          </a:p>
          <a:p>
            <a:pPr fontAlgn="base"/>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battles for domination between the Minamoto and </a:t>
            </a:r>
            <a:r>
              <a:rPr lang="en-US" dirty="0" err="1">
                <a:solidFill>
                  <a:srgbClr val="000000"/>
                </a:solidFill>
                <a:latin typeface="Arial" panose="020B0604020202020204" pitchFamily="34" charset="0"/>
              </a:rPr>
              <a:t>Taira</a:t>
            </a:r>
            <a:r>
              <a:rPr lang="en-US" dirty="0">
                <a:solidFill>
                  <a:srgbClr val="000000"/>
                </a:solidFill>
                <a:latin typeface="Arial" panose="020B0604020202020204" pitchFamily="34" charset="0"/>
              </a:rPr>
              <a:t> became famous not only in medieval Japanese history, but in literature and art.  </a:t>
            </a:r>
            <a:endParaRPr lang="en-US" dirty="0">
              <a:solidFill>
                <a:srgbClr val="000000"/>
              </a:solidFill>
              <a:latin typeface="Segoe UI" panose="020B0502040204020203" pitchFamily="34" charset="0"/>
            </a:endParaRPr>
          </a:p>
          <a:p>
            <a:pPr fontAlgn="base"/>
            <a:endParaRPr lang="en-US" dirty="0" smtClean="0">
              <a:solidFill>
                <a:srgbClr val="000000"/>
              </a:solidFill>
              <a:latin typeface="Arial" panose="020B0604020202020204" pitchFamily="34" charset="0"/>
            </a:endParaRPr>
          </a:p>
          <a:p>
            <a:pPr fontAlgn="base"/>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work is full of action. Flames engulf palace; horses charge and warriors behead enemies.  The court ladies try to hide.  </a:t>
            </a:r>
            <a:endParaRPr lang="en-US" dirty="0">
              <a:solidFill>
                <a:srgbClr val="000000"/>
              </a:solidFill>
              <a:latin typeface="Segoe UI" panose="020B0502040204020203" pitchFamily="34" charset="0"/>
            </a:endParaRPr>
          </a:p>
          <a:p>
            <a:pPr fontAlgn="base"/>
            <a:endParaRPr lang="en-US" dirty="0" smtClean="0">
              <a:solidFill>
                <a:srgbClr val="000000"/>
              </a:solidFill>
              <a:latin typeface="Arial" panose="020B0604020202020204" pitchFamily="34" charset="0"/>
            </a:endParaRPr>
          </a:p>
          <a:p>
            <a:pPr fontAlgn="base"/>
            <a:r>
              <a:rPr lang="en-US" dirty="0" smtClean="0">
                <a:solidFill>
                  <a:srgbClr val="000000"/>
                </a:solidFill>
                <a:latin typeface="Arial" panose="020B0604020202020204" pitchFamily="34" charset="0"/>
              </a:rPr>
              <a:t>Sense </a:t>
            </a:r>
            <a:r>
              <a:rPr lang="en-US" dirty="0">
                <a:solidFill>
                  <a:srgbClr val="000000"/>
                </a:solidFill>
                <a:latin typeface="Arial" panose="020B0604020202020204" pitchFamily="34" charset="0"/>
              </a:rPr>
              <a:t>of energy and violence as it shows the savage depiction of warfare.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The scroll seems to convey a sense of eyewitness reporting even though artist is anonymous.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41093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437" y="67540"/>
            <a:ext cx="8661544" cy="6356791"/>
          </a:xfrm>
          <a:prstGeom prst="rect">
            <a:avLst/>
          </a:prstGeom>
        </p:spPr>
      </p:pic>
    </p:spTree>
    <p:extLst>
      <p:ext uri="{BB962C8B-B14F-4D97-AF65-F5344CB8AC3E}">
        <p14:creationId xmlns:p14="http://schemas.microsoft.com/office/powerpoint/2010/main" val="70987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2473" y="1825624"/>
            <a:ext cx="9107054" cy="5058508"/>
          </a:xfrm>
          <a:prstGeom prst="rect">
            <a:avLst/>
          </a:prstGeom>
        </p:spPr>
      </p:pic>
      <p:sp>
        <p:nvSpPr>
          <p:cNvPr id="6" name="Title 5"/>
          <p:cNvSpPr>
            <a:spLocks noGrp="1"/>
          </p:cNvSpPr>
          <p:nvPr>
            <p:ph type="title"/>
          </p:nvPr>
        </p:nvSpPr>
        <p:spPr>
          <a:xfrm>
            <a:off x="838200" y="483141"/>
            <a:ext cx="10515600" cy="1089529"/>
          </a:xfrm>
          <a:prstGeom prst="rect">
            <a:avLst/>
          </a:prstGeom>
        </p:spPr>
        <p:txBody>
          <a:bodyPr wrap="square">
            <a:spAutoFit/>
          </a:bodyPr>
          <a:lstStyle/>
          <a:p>
            <a:r>
              <a:rPr lang="en-US" sz="2400" dirty="0" err="1">
                <a:latin typeface="Times New Roman" panose="02020603050405020304" pitchFamily="18" charset="0"/>
                <a:ea typeface="Times New Roman" panose="02020603050405020304" pitchFamily="18" charset="0"/>
              </a:rPr>
              <a:t>Todai-ji</a:t>
            </a:r>
            <a:r>
              <a:rPr lang="en-US" sz="2400" dirty="0">
                <a:latin typeface="Times New Roman" panose="02020603050405020304" pitchFamily="18" charset="0"/>
                <a:ea typeface="Times New Roman" panose="02020603050405020304" pitchFamily="18" charset="0"/>
              </a:rPr>
              <a:t>. Nara, Japan. Various artists, including sculptors </a:t>
            </a:r>
            <a:r>
              <a:rPr lang="en-US" sz="2400" dirty="0" err="1">
                <a:latin typeface="Times New Roman" panose="02020603050405020304" pitchFamily="18" charset="0"/>
                <a:ea typeface="Times New Roman" panose="02020603050405020304" pitchFamily="18" charset="0"/>
              </a:rPr>
              <a:t>Unkei</a:t>
            </a:r>
            <a:r>
              <a:rPr lang="en-US" sz="2400" dirty="0">
                <a:latin typeface="Times New Roman" panose="02020603050405020304" pitchFamily="18" charset="0"/>
                <a:ea typeface="Times New Roman" panose="02020603050405020304" pitchFamily="18" charset="0"/>
              </a:rPr>
              <a:t> and </a:t>
            </a:r>
            <a:r>
              <a:rPr lang="en-US" sz="2400" dirty="0" err="1">
                <a:latin typeface="Times New Roman" panose="02020603050405020304" pitchFamily="18" charset="0"/>
                <a:ea typeface="Times New Roman" panose="02020603050405020304" pitchFamily="18" charset="0"/>
              </a:rPr>
              <a:t>Keikei</a:t>
            </a:r>
            <a:r>
              <a:rPr lang="en-US" sz="2400" dirty="0">
                <a:latin typeface="Times New Roman" panose="02020603050405020304" pitchFamily="18" charset="0"/>
                <a:ea typeface="Times New Roman" panose="02020603050405020304" pitchFamily="18" charset="0"/>
              </a:rPr>
              <a:t>, as well as the Kei School. 743 C.E.; rebuilt c. 1700. Bronze and wood (sculpture); wood with ceramic-tile </a:t>
            </a:r>
            <a:r>
              <a:rPr lang="en-US" sz="2400" dirty="0" err="1">
                <a:latin typeface="Times New Roman" panose="02020603050405020304" pitchFamily="18" charset="0"/>
                <a:ea typeface="Times New Roman" panose="02020603050405020304" pitchFamily="18" charset="0"/>
              </a:rPr>
              <a:t>roo</a:t>
            </a:r>
            <a:r>
              <a:rPr lang="en-US" sz="2400" dirty="0">
                <a:latin typeface="Times New Roman" panose="02020603050405020304" pitchFamily="18" charset="0"/>
                <a:ea typeface="Times New Roman" panose="02020603050405020304" pitchFamily="18" charset="0"/>
              </a:rPr>
              <a:t> ng (architecture). </a:t>
            </a:r>
            <a:endParaRPr lang="en-US" sz="2400" dirty="0"/>
          </a:p>
        </p:txBody>
      </p:sp>
    </p:spTree>
    <p:extLst>
      <p:ext uri="{BB962C8B-B14F-4D97-AF65-F5344CB8AC3E}">
        <p14:creationId xmlns:p14="http://schemas.microsoft.com/office/powerpoint/2010/main" val="312220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953" y="110728"/>
            <a:ext cx="7295429" cy="6524625"/>
          </a:xfrm>
          <a:prstGeom prst="rect">
            <a:avLst/>
          </a:prstGeom>
        </p:spPr>
      </p:pic>
      <p:sp>
        <p:nvSpPr>
          <p:cNvPr id="3" name="TextBox 2"/>
          <p:cNvSpPr txBox="1"/>
          <p:nvPr/>
        </p:nvSpPr>
        <p:spPr>
          <a:xfrm>
            <a:off x="7361381" y="110728"/>
            <a:ext cx="4701309" cy="6217087"/>
          </a:xfrm>
          <a:prstGeom prst="rect">
            <a:avLst/>
          </a:prstGeom>
          <a:noFill/>
        </p:spPr>
        <p:txBody>
          <a:bodyPr wrap="square" rtlCol="0">
            <a:spAutoFit/>
          </a:bodyPr>
          <a:lstStyle/>
          <a:p>
            <a:pPr fontAlgn="base"/>
            <a:r>
              <a:rPr lang="en-US" sz="2000" dirty="0"/>
              <a:t>The </a:t>
            </a:r>
            <a:r>
              <a:rPr lang="en-US" sz="2000" dirty="0" err="1"/>
              <a:t>Daibutsuden</a:t>
            </a:r>
            <a:r>
              <a:rPr lang="en-US" sz="2000" dirty="0"/>
              <a:t> (Great Buddha Hall) at </a:t>
            </a:r>
            <a:r>
              <a:rPr lang="en-US" sz="2000" dirty="0" err="1"/>
              <a:t>Todaiji</a:t>
            </a:r>
            <a:r>
              <a:rPr lang="en-US" sz="2000" dirty="0"/>
              <a:t> was originally completed in 751 CE, and was larger than the current building, which was rebuilt in 1692-1709 after the original burned during the Sengoku Wars. </a:t>
            </a:r>
            <a:br>
              <a:rPr lang="en-US" sz="2000" dirty="0"/>
            </a:br>
            <a:r>
              <a:rPr lang="en-US" sz="2000" dirty="0"/>
              <a:t>Even though the current building is only 2/3 of the width of the original, this one is still truly enormous. </a:t>
            </a:r>
          </a:p>
          <a:p>
            <a:pPr fontAlgn="base"/>
            <a:r>
              <a:rPr lang="en-US" sz="2000" dirty="0"/>
              <a:t>The temple is the largest wooden building in the world. </a:t>
            </a:r>
          </a:p>
          <a:p>
            <a:pPr fontAlgn="base"/>
            <a:endParaRPr lang="en-US" sz="2000" dirty="0" smtClean="0"/>
          </a:p>
          <a:p>
            <a:pPr fontAlgn="base"/>
            <a:r>
              <a:rPr lang="en-US" sz="2000" dirty="0"/>
              <a:t> </a:t>
            </a:r>
          </a:p>
          <a:p>
            <a:pPr fontAlgn="base"/>
            <a:r>
              <a:rPr lang="en-US" sz="2000" dirty="0"/>
              <a:t>The </a:t>
            </a:r>
            <a:r>
              <a:rPr lang="en-US" sz="2000" dirty="0" err="1"/>
              <a:t>Daibutsuden</a:t>
            </a:r>
            <a:r>
              <a:rPr lang="en-US" sz="2000" dirty="0"/>
              <a:t> is 187 feet (57 meters) wide, 166 ft. (50.5 m) deep and 160 ft. (48.7 m) tall. </a:t>
            </a:r>
            <a:br>
              <a:rPr lang="en-US" sz="2000" dirty="0"/>
            </a:br>
            <a:r>
              <a:rPr lang="en-US" sz="2000" dirty="0"/>
              <a:t>The enormous roof weighs over 3020 tons, and is covered with 112,000 roofing tiles. </a:t>
            </a:r>
            <a:br>
              <a:rPr lang="en-US" sz="2000" dirty="0"/>
            </a:br>
            <a:r>
              <a:rPr lang="en-US" sz="2000" dirty="0"/>
              <a:t>62 massive pillars support the structure, each roughly 25 feet in circumference. </a:t>
            </a:r>
          </a:p>
          <a:p>
            <a:endParaRPr lang="en-US" dirty="0"/>
          </a:p>
        </p:txBody>
      </p:sp>
    </p:spTree>
    <p:extLst>
      <p:ext uri="{BB962C8B-B14F-4D97-AF65-F5344CB8AC3E}">
        <p14:creationId xmlns:p14="http://schemas.microsoft.com/office/powerpoint/2010/main" val="225639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378692"/>
            <a:ext cx="11305310" cy="5847755"/>
          </a:xfrm>
          <a:prstGeom prst="rect">
            <a:avLst/>
          </a:prstGeom>
        </p:spPr>
        <p:txBody>
          <a:bodyPr wrap="square">
            <a:spAutoFit/>
          </a:bodyPr>
          <a:lstStyle/>
          <a:p>
            <a:pPr fontAlgn="base"/>
            <a:r>
              <a:rPr lang="en-US" sz="2200" dirty="0">
                <a:solidFill>
                  <a:srgbClr val="000000"/>
                </a:solidFill>
                <a:latin typeface="Arial" panose="020B0604020202020204" pitchFamily="34" charset="0"/>
              </a:rPr>
              <a:t>Emperor </a:t>
            </a:r>
            <a:r>
              <a:rPr lang="en-US" sz="2200" dirty="0" err="1">
                <a:solidFill>
                  <a:srgbClr val="000000"/>
                </a:solidFill>
                <a:latin typeface="Arial" panose="020B0604020202020204" pitchFamily="34" charset="0"/>
              </a:rPr>
              <a:t>Shomu</a:t>
            </a:r>
            <a:r>
              <a:rPr lang="en-US" sz="2200" dirty="0">
                <a:solidFill>
                  <a:srgbClr val="000000"/>
                </a:solidFill>
                <a:latin typeface="Arial" panose="020B0604020202020204" pitchFamily="34" charset="0"/>
              </a:rPr>
              <a:t> constructed the temple. </a:t>
            </a:r>
            <a:r>
              <a:rPr lang="en-US" sz="2200" dirty="0" smtClean="0">
                <a:solidFill>
                  <a:srgbClr val="000000"/>
                </a:solidFill>
                <a:latin typeface="Arial" panose="020B0604020202020204" pitchFamily="34" charset="0"/>
              </a:rPr>
              <a:t>This </a:t>
            </a:r>
            <a:r>
              <a:rPr lang="en-US" sz="2200" dirty="0">
                <a:solidFill>
                  <a:srgbClr val="000000"/>
                </a:solidFill>
                <a:latin typeface="Arial" panose="020B0604020202020204" pitchFamily="34" charset="0"/>
              </a:rPr>
              <a:t>is historically important because one of the </a:t>
            </a:r>
            <a:r>
              <a:rPr lang="en-US" sz="2200" dirty="0" smtClean="0">
                <a:solidFill>
                  <a:srgbClr val="000000"/>
                </a:solidFill>
                <a:latin typeface="Arial" panose="020B0604020202020204" pitchFamily="34" charset="0"/>
              </a:rPr>
              <a:t>Emperor’s</a:t>
            </a:r>
            <a:r>
              <a:rPr lang="en-US" sz="2200" dirty="0">
                <a:solidFill>
                  <a:srgbClr val="000000"/>
                </a:solidFill>
                <a:latin typeface="Arial" panose="020B0604020202020204" pitchFamily="34" charset="0"/>
              </a:rPr>
              <a:t> goal was to unify Japan through religious and imperial power. The spreading of </a:t>
            </a:r>
            <a:r>
              <a:rPr lang="en-US" sz="2200" dirty="0" smtClean="0">
                <a:solidFill>
                  <a:srgbClr val="000000"/>
                </a:solidFill>
                <a:latin typeface="Arial" panose="020B0604020202020204" pitchFamily="34" charset="0"/>
              </a:rPr>
              <a:t>Buddhism </a:t>
            </a:r>
            <a:r>
              <a:rPr lang="en-US" sz="2200" dirty="0">
                <a:solidFill>
                  <a:srgbClr val="000000"/>
                </a:solidFill>
                <a:latin typeface="Arial" panose="020B0604020202020204" pitchFamily="34" charset="0"/>
              </a:rPr>
              <a:t>contributed the decline of clans and </a:t>
            </a:r>
            <a:r>
              <a:rPr lang="en-US" sz="2200" dirty="0" smtClean="0">
                <a:solidFill>
                  <a:srgbClr val="000000"/>
                </a:solidFill>
                <a:latin typeface="Arial" panose="020B0604020202020204" pitchFamily="34" charset="0"/>
              </a:rPr>
              <a:t>eventual</a:t>
            </a:r>
            <a:r>
              <a:rPr lang="en-US" sz="2200" dirty="0">
                <a:solidFill>
                  <a:srgbClr val="000000"/>
                </a:solidFill>
                <a:latin typeface="Arial" panose="020B0604020202020204" pitchFamily="34" charset="0"/>
              </a:rPr>
              <a:t> unification of political groups. </a:t>
            </a:r>
            <a:br>
              <a:rPr lang="en-US" sz="2200" dirty="0">
                <a:solidFill>
                  <a:srgbClr val="000000"/>
                </a:solidFill>
                <a:latin typeface="Arial" panose="020B0604020202020204" pitchFamily="34" charset="0"/>
              </a:rPr>
            </a:br>
            <a:endParaRPr lang="en-US" sz="2200" dirty="0" smtClean="0">
              <a:solidFill>
                <a:srgbClr val="000000"/>
              </a:solidFill>
              <a:latin typeface="Arial" panose="020B0604020202020204" pitchFamily="34" charset="0"/>
            </a:endParaRPr>
          </a:p>
          <a:p>
            <a:pPr fontAlgn="base"/>
            <a:r>
              <a:rPr lang="en-US" sz="2200" dirty="0" smtClean="0">
                <a:solidFill>
                  <a:srgbClr val="000000"/>
                </a:solidFill>
                <a:latin typeface="Arial" panose="020B0604020202020204" pitchFamily="34" charset="0"/>
              </a:rPr>
              <a:t>The </a:t>
            </a:r>
            <a:r>
              <a:rPr lang="en-US" sz="2200" dirty="0">
                <a:solidFill>
                  <a:srgbClr val="000000"/>
                </a:solidFill>
                <a:latin typeface="Arial" panose="020B0604020202020204" pitchFamily="34" charset="0"/>
              </a:rPr>
              <a:t>original building was 86 meters wide (282 ft.), and was even more spectacular than this one. </a:t>
            </a:r>
            <a:r>
              <a:rPr lang="en-US" sz="2200" dirty="0" smtClean="0">
                <a:solidFill>
                  <a:srgbClr val="000000"/>
                </a:solidFill>
                <a:latin typeface="Arial" panose="020B0604020202020204" pitchFamily="34" charset="0"/>
              </a:rPr>
              <a:t>There </a:t>
            </a:r>
            <a:r>
              <a:rPr lang="en-US" sz="2200" dirty="0">
                <a:solidFill>
                  <a:srgbClr val="000000"/>
                </a:solidFill>
                <a:latin typeface="Arial" panose="020B0604020202020204" pitchFamily="34" charset="0"/>
              </a:rPr>
              <a:t>were issues finding the materials in Edo-period Japan to make an </a:t>
            </a:r>
            <a:r>
              <a:rPr lang="en-US" sz="2200" dirty="0" smtClean="0">
                <a:solidFill>
                  <a:srgbClr val="000000"/>
                </a:solidFill>
                <a:latin typeface="Arial" panose="020B0604020202020204" pitchFamily="34" charset="0"/>
              </a:rPr>
              <a:t>exact reconstruction</a:t>
            </a:r>
            <a:r>
              <a:rPr lang="en-US" sz="2200" dirty="0">
                <a:solidFill>
                  <a:srgbClr val="000000"/>
                </a:solidFill>
                <a:latin typeface="Arial" panose="020B0604020202020204" pitchFamily="34" charset="0"/>
              </a:rPr>
              <a:t>. </a:t>
            </a:r>
            <a:r>
              <a:rPr lang="en-US" sz="2200" dirty="0" smtClean="0">
                <a:solidFill>
                  <a:srgbClr val="000000"/>
                </a:solidFill>
                <a:latin typeface="Arial" panose="020B0604020202020204" pitchFamily="34" charset="0"/>
              </a:rPr>
              <a:t>The </a:t>
            </a:r>
            <a:r>
              <a:rPr lang="en-US" sz="2200" dirty="0">
                <a:solidFill>
                  <a:srgbClr val="000000"/>
                </a:solidFill>
                <a:latin typeface="Arial" panose="020B0604020202020204" pitchFamily="34" charset="0"/>
              </a:rPr>
              <a:t>original building was built in the style of a Chinese palace, with huge red columns, </a:t>
            </a:r>
            <a:r>
              <a:rPr lang="en-US" sz="2200" dirty="0" smtClean="0">
                <a:solidFill>
                  <a:srgbClr val="000000"/>
                </a:solidFill>
                <a:latin typeface="Arial" panose="020B0604020202020204" pitchFamily="34" charset="0"/>
              </a:rPr>
              <a:t>a </a:t>
            </a:r>
            <a:r>
              <a:rPr lang="en-US" sz="2200" dirty="0">
                <a:solidFill>
                  <a:srgbClr val="000000"/>
                </a:solidFill>
                <a:latin typeface="Arial" panose="020B0604020202020204" pitchFamily="34" charset="0"/>
              </a:rPr>
              <a:t>yellow ceiling, green window frames, white walls and a black tile roof.  </a:t>
            </a:r>
            <a:endParaRPr lang="en-US" sz="2200" dirty="0">
              <a:solidFill>
                <a:srgbClr val="000000"/>
              </a:solidFill>
              <a:latin typeface="Segoe UI" panose="020B0502040204020203" pitchFamily="34" charset="0"/>
            </a:endParaRPr>
          </a:p>
          <a:p>
            <a:pPr fontAlgn="base"/>
            <a:endParaRPr lang="en-US" sz="2200" dirty="0" smtClean="0">
              <a:solidFill>
                <a:srgbClr val="000000"/>
              </a:solidFill>
              <a:latin typeface="Arial" panose="020B0604020202020204" pitchFamily="34" charset="0"/>
            </a:endParaRPr>
          </a:p>
          <a:p>
            <a:pPr fontAlgn="base"/>
            <a:r>
              <a:rPr lang="en-US" sz="2200" dirty="0" smtClean="0">
                <a:solidFill>
                  <a:srgbClr val="000000"/>
                </a:solidFill>
                <a:latin typeface="Arial" panose="020B0604020202020204" pitchFamily="34" charset="0"/>
              </a:rPr>
              <a:t>The </a:t>
            </a:r>
            <a:r>
              <a:rPr lang="en-US" sz="2200" dirty="0" err="1">
                <a:solidFill>
                  <a:srgbClr val="000000"/>
                </a:solidFill>
                <a:latin typeface="Arial" panose="020B0604020202020204" pitchFamily="34" charset="0"/>
              </a:rPr>
              <a:t>Daibutsu</a:t>
            </a:r>
            <a:r>
              <a:rPr lang="en-US" sz="2200" dirty="0">
                <a:solidFill>
                  <a:srgbClr val="000000"/>
                </a:solidFill>
                <a:latin typeface="Arial" panose="020B0604020202020204" pitchFamily="34" charset="0"/>
              </a:rPr>
              <a:t> was cast first (after workmen dug down 8 ft. to firm ground and built the platform </a:t>
            </a:r>
            <a:r>
              <a:rPr lang="en-US" sz="2200" dirty="0" smtClean="0">
                <a:solidFill>
                  <a:srgbClr val="000000"/>
                </a:solidFill>
                <a:latin typeface="Arial" panose="020B0604020202020204" pitchFamily="34" charset="0"/>
              </a:rPr>
              <a:t>and </a:t>
            </a:r>
            <a:r>
              <a:rPr lang="en-US" sz="2200" dirty="0">
                <a:solidFill>
                  <a:srgbClr val="000000"/>
                </a:solidFill>
                <a:latin typeface="Arial" panose="020B0604020202020204" pitchFamily="34" charset="0"/>
              </a:rPr>
              <a:t>a wooden framework, covering the framework with two clay molds), after which the 62 giant columns were raised and the building was constructed. </a:t>
            </a:r>
            <a:r>
              <a:rPr lang="en-US" sz="2200" dirty="0" smtClean="0">
                <a:solidFill>
                  <a:srgbClr val="000000"/>
                </a:solidFill>
                <a:latin typeface="Arial" panose="020B0604020202020204" pitchFamily="34" charset="0"/>
              </a:rPr>
              <a:t>The </a:t>
            </a:r>
            <a:r>
              <a:rPr lang="en-US" sz="2200" dirty="0">
                <a:solidFill>
                  <a:srgbClr val="000000"/>
                </a:solidFill>
                <a:latin typeface="Arial" panose="020B0604020202020204" pitchFamily="34" charset="0"/>
              </a:rPr>
              <a:t>two critical </a:t>
            </a:r>
            <a:r>
              <a:rPr lang="en-US" sz="2200" dirty="0" err="1">
                <a:solidFill>
                  <a:srgbClr val="000000"/>
                </a:solidFill>
                <a:latin typeface="Arial" panose="020B0604020202020204" pitchFamily="34" charset="0"/>
              </a:rPr>
              <a:t>kouryou</a:t>
            </a:r>
            <a:r>
              <a:rPr lang="en-US" sz="2200" dirty="0">
                <a:solidFill>
                  <a:srgbClr val="000000"/>
                </a:solidFill>
                <a:latin typeface="Arial" panose="020B0604020202020204" pitchFamily="34" charset="0"/>
              </a:rPr>
              <a:t> (arched transverse tie beams, called rainbow beams) for the section over the </a:t>
            </a:r>
            <a:r>
              <a:rPr lang="en-US" sz="2200" dirty="0" err="1">
                <a:solidFill>
                  <a:srgbClr val="000000"/>
                </a:solidFill>
                <a:latin typeface="Arial" panose="020B0604020202020204" pitchFamily="34" charset="0"/>
              </a:rPr>
              <a:t>Daibutsu</a:t>
            </a:r>
            <a:r>
              <a:rPr lang="en-US" sz="2200" dirty="0">
                <a:solidFill>
                  <a:srgbClr val="000000"/>
                </a:solidFill>
                <a:latin typeface="Arial" panose="020B0604020202020204" pitchFamily="34" charset="0"/>
              </a:rPr>
              <a:t> had to be 23.1 meters (76 feet) long, and required a dedicated search all over Japan for pine trees of the correct size, strength and quality. </a:t>
            </a:r>
            <a:r>
              <a:rPr lang="en-US" sz="2200" dirty="0" smtClean="0">
                <a:solidFill>
                  <a:srgbClr val="000000"/>
                </a:solidFill>
                <a:latin typeface="Arial" panose="020B0604020202020204" pitchFamily="34" charset="0"/>
              </a:rPr>
              <a:t>At </a:t>
            </a:r>
            <a:r>
              <a:rPr lang="en-US" sz="2200" dirty="0">
                <a:solidFill>
                  <a:srgbClr val="000000"/>
                </a:solidFill>
                <a:latin typeface="Arial" panose="020B0604020202020204" pitchFamily="34" charset="0"/>
              </a:rPr>
              <a:t>the ends of the roof-ridge are </a:t>
            </a:r>
            <a:r>
              <a:rPr lang="en-US" sz="2200" i="1" dirty="0" err="1">
                <a:solidFill>
                  <a:srgbClr val="000000"/>
                </a:solidFill>
                <a:latin typeface="Arial" panose="020B0604020202020204" pitchFamily="34" charset="0"/>
              </a:rPr>
              <a:t>Shibi</a:t>
            </a:r>
            <a:r>
              <a:rPr lang="en-US" sz="2200" dirty="0">
                <a:solidFill>
                  <a:srgbClr val="000000"/>
                </a:solidFill>
                <a:latin typeface="Arial" panose="020B0604020202020204" pitchFamily="34" charset="0"/>
              </a:rPr>
              <a:t>, curved </a:t>
            </a:r>
            <a:r>
              <a:rPr lang="en-US" sz="2200" dirty="0" smtClean="0">
                <a:solidFill>
                  <a:srgbClr val="000000"/>
                </a:solidFill>
                <a:latin typeface="Arial" panose="020B0604020202020204" pitchFamily="34" charset="0"/>
              </a:rPr>
              <a:t>talismans </a:t>
            </a:r>
            <a:r>
              <a:rPr lang="en-US" sz="2200" dirty="0">
                <a:solidFill>
                  <a:srgbClr val="000000"/>
                </a:solidFill>
                <a:latin typeface="Arial" panose="020B0604020202020204" pitchFamily="34" charset="0"/>
              </a:rPr>
              <a:t>intended to protect the building against fire. </a:t>
            </a:r>
            <a:endParaRPr lang="en-US" sz="2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2663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80920" cy="6808671"/>
          </a:xfrm>
          <a:prstGeom prst="rect">
            <a:avLst/>
          </a:prstGeom>
        </p:spPr>
      </p:pic>
      <p:sp>
        <p:nvSpPr>
          <p:cNvPr id="3" name="TextBox 2"/>
          <p:cNvSpPr txBox="1"/>
          <p:nvPr/>
        </p:nvSpPr>
        <p:spPr>
          <a:xfrm>
            <a:off x="8980920" y="184727"/>
            <a:ext cx="2887807" cy="3139321"/>
          </a:xfrm>
          <a:prstGeom prst="rect">
            <a:avLst/>
          </a:prstGeom>
          <a:noFill/>
        </p:spPr>
        <p:txBody>
          <a:bodyPr wrap="square" rtlCol="0">
            <a:spAutoFit/>
          </a:bodyPr>
          <a:lstStyle/>
          <a:p>
            <a:r>
              <a:rPr lang="en-US" dirty="0"/>
              <a:t>The Great Buddha Hall houses a 53-foot bronze image of the Cosmic Buddha, inspired by </a:t>
            </a:r>
            <a:r>
              <a:rPr lang="en-US" dirty="0" smtClean="0"/>
              <a:t>Chinese colossal</a:t>
            </a:r>
            <a:r>
              <a:rPr lang="en-US" dirty="0"/>
              <a:t> statues.  </a:t>
            </a:r>
            <a:endParaRPr lang="en-US" dirty="0" smtClean="0"/>
          </a:p>
          <a:p>
            <a:endParaRPr lang="en-US" dirty="0"/>
          </a:p>
          <a:p>
            <a:pPr fontAlgn="base"/>
            <a:r>
              <a:rPr lang="en-US" dirty="0" smtClean="0"/>
              <a:t>It was made </a:t>
            </a:r>
            <a:r>
              <a:rPr lang="en-US" dirty="0"/>
              <a:t>of copper and bronze, weighs 250 tons and stands 30 meters tall. </a:t>
            </a:r>
          </a:p>
          <a:p>
            <a:pPr fontAlgn="base"/>
            <a:r>
              <a:rPr lang="en-US" dirty="0"/>
              <a:t>It was cast in a mold on site. </a:t>
            </a:r>
          </a:p>
          <a:p>
            <a:endParaRPr lang="en-US" dirty="0"/>
          </a:p>
        </p:txBody>
      </p:sp>
    </p:spTree>
    <p:extLst>
      <p:ext uri="{BB962C8B-B14F-4D97-AF65-F5344CB8AC3E}">
        <p14:creationId xmlns:p14="http://schemas.microsoft.com/office/powerpoint/2010/main" val="144841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2364" y="124691"/>
          <a:ext cx="6735143" cy="4389120"/>
        </p:xfrm>
        <a:graphic>
          <a:graphicData uri="http://schemas.openxmlformats.org/drawingml/2006/table">
            <a:tbl>
              <a:tblPr>
                <a:tableStyleId>{5C22544A-7EE6-4342-B048-85BDC9FD1C3A}</a:tableStyleId>
              </a:tblPr>
              <a:tblGrid>
                <a:gridCol w="6735143">
                  <a:extLst>
                    <a:ext uri="{9D8B030D-6E8A-4147-A177-3AD203B41FA5}">
                      <a16:colId xmlns:a16="http://schemas.microsoft.com/office/drawing/2014/main" val="2926417037"/>
                    </a:ext>
                  </a:extLst>
                </a:gridCol>
              </a:tblGrid>
              <a:tr h="3736110">
                <a:tc>
                  <a:txBody>
                    <a:bodyPr/>
                    <a:lstStyle/>
                    <a:p>
                      <a:pPr marL="0" marR="0" algn="l">
                        <a:spcBef>
                          <a:spcPts val="0"/>
                        </a:spcBef>
                        <a:spcAft>
                          <a:spcPts val="0"/>
                        </a:spcAft>
                      </a:pPr>
                      <a:r>
                        <a:rPr lang="en-US" sz="1800" dirty="0">
                          <a:effectLst/>
                        </a:rPr>
                        <a:t>The </a:t>
                      </a:r>
                      <a:r>
                        <a:rPr lang="en-US" sz="1800" dirty="0" err="1">
                          <a:effectLst/>
                        </a:rPr>
                        <a:t>Daibutsu</a:t>
                      </a:r>
                      <a:r>
                        <a:rPr lang="en-US" sz="1800" dirty="0">
                          <a:effectLst/>
                        </a:rPr>
                        <a:t> was cast on site using nearly all of Japan’s bronze production for years. </a:t>
                      </a:r>
                    </a:p>
                    <a:p>
                      <a:pPr marL="0" marR="0" algn="l">
                        <a:spcBef>
                          <a:spcPts val="0"/>
                        </a:spcBef>
                        <a:spcAft>
                          <a:spcPts val="0"/>
                        </a:spcAft>
                      </a:pPr>
                      <a:endParaRPr lang="en-US" sz="1800" dirty="0" smtClean="0">
                        <a:effectLst/>
                      </a:endParaRPr>
                    </a:p>
                    <a:p>
                      <a:pPr marL="0" marR="0" algn="l">
                        <a:spcBef>
                          <a:spcPts val="0"/>
                        </a:spcBef>
                        <a:spcAft>
                          <a:spcPts val="0"/>
                        </a:spcAft>
                      </a:pPr>
                      <a:r>
                        <a:rPr lang="en-US" sz="1800" dirty="0" smtClean="0">
                          <a:effectLst/>
                        </a:rPr>
                        <a:t>A </a:t>
                      </a:r>
                      <a:r>
                        <a:rPr lang="en-US" sz="1800" dirty="0">
                          <a:effectLst/>
                        </a:rPr>
                        <a:t>wooden framework supported by a giant pillar was built, and then was covered with clay to form a basic </a:t>
                      </a:r>
                      <a:r>
                        <a:rPr lang="en-US" sz="1800" dirty="0" smtClean="0">
                          <a:effectLst/>
                        </a:rPr>
                        <a:t>statue.</a:t>
                      </a:r>
                      <a:r>
                        <a:rPr lang="en-US" sz="1800" baseline="0" dirty="0" smtClean="0">
                          <a:effectLst/>
                        </a:rPr>
                        <a:t>  </a:t>
                      </a:r>
                      <a:r>
                        <a:rPr lang="en-US" sz="1800" dirty="0" smtClean="0">
                          <a:effectLst/>
                        </a:rPr>
                        <a:t>Bronze </a:t>
                      </a:r>
                      <a:r>
                        <a:rPr lang="en-US" sz="1800" dirty="0">
                          <a:effectLst/>
                        </a:rPr>
                        <a:t>was then poured in from the base into the space between the outer and inner molds.</a:t>
                      </a:r>
                    </a:p>
                    <a:p>
                      <a:pPr marL="0" marR="0" algn="l">
                        <a:spcBef>
                          <a:spcPts val="0"/>
                        </a:spcBef>
                        <a:spcAft>
                          <a:spcPts val="0"/>
                        </a:spcAft>
                      </a:pPr>
                      <a:endParaRPr lang="en-US" sz="1800" dirty="0" smtClean="0">
                        <a:effectLst/>
                      </a:endParaRPr>
                    </a:p>
                    <a:p>
                      <a:pPr marL="0" marR="0" algn="l">
                        <a:spcBef>
                          <a:spcPts val="0"/>
                        </a:spcBef>
                        <a:spcAft>
                          <a:spcPts val="0"/>
                        </a:spcAft>
                      </a:pPr>
                      <a:r>
                        <a:rPr lang="en-US" sz="1800" dirty="0" smtClean="0">
                          <a:effectLst/>
                        </a:rPr>
                        <a:t>It</a:t>
                      </a:r>
                      <a:r>
                        <a:rPr lang="en-US" sz="1800" baseline="0" dirty="0" smtClean="0">
                          <a:effectLst/>
                        </a:rPr>
                        <a:t> weighs 500 metric tons: </a:t>
                      </a:r>
                      <a:r>
                        <a:rPr lang="en-US" sz="1800" dirty="0" smtClean="0">
                          <a:effectLst/>
                        </a:rPr>
                        <a:t>437 </a:t>
                      </a:r>
                      <a:r>
                        <a:rPr lang="en-US" sz="1800" dirty="0">
                          <a:effectLst/>
                        </a:rPr>
                        <a:t>tons of copper, 8.5 tons of tin, 968 pounds of gold, 2.5 tons of mercury (used in a plating amalgam) and 7 tons of </a:t>
                      </a:r>
                      <a:r>
                        <a:rPr lang="en-US" sz="1800" dirty="0" smtClean="0">
                          <a:effectLst/>
                        </a:rPr>
                        <a:t>wax.  His</a:t>
                      </a:r>
                      <a:r>
                        <a:rPr lang="en-US" sz="1800" baseline="0" dirty="0" smtClean="0">
                          <a:effectLst/>
                        </a:rPr>
                        <a:t> palm is 30% larger than a king-sized bed.</a:t>
                      </a:r>
                      <a:endParaRPr lang="en-US" sz="1800" dirty="0" smtClean="0">
                        <a:effectLst/>
                      </a:endParaRPr>
                    </a:p>
                    <a:p>
                      <a:pPr marL="0" marR="0" algn="l">
                        <a:spcBef>
                          <a:spcPts val="0"/>
                        </a:spcBef>
                        <a:spcAft>
                          <a:spcPts val="0"/>
                        </a:spcAft>
                      </a:pPr>
                      <a:endParaRPr lang="en-US" sz="1800" dirty="0">
                        <a:effectLst/>
                      </a:endParaRPr>
                    </a:p>
                    <a:p>
                      <a:pPr marL="0" marR="0" algn="l">
                        <a:spcBef>
                          <a:spcPts val="0"/>
                        </a:spcBef>
                        <a:spcAft>
                          <a:spcPts val="0"/>
                        </a:spcAft>
                      </a:pPr>
                      <a:r>
                        <a:rPr lang="en-US" sz="1800" dirty="0">
                          <a:effectLst/>
                        </a:rPr>
                        <a:t>The Buddha is seated with the palm of his right hand extended forward. </a:t>
                      </a:r>
                      <a:r>
                        <a:rPr lang="en-US" sz="1800" dirty="0" smtClean="0">
                          <a:effectLst/>
                        </a:rPr>
                        <a:t>This </a:t>
                      </a:r>
                      <a:r>
                        <a:rPr lang="en-US" sz="1800" dirty="0">
                          <a:effectLst/>
                        </a:rPr>
                        <a:t>is one of the main five gestures of the hands </a:t>
                      </a:r>
                      <a:r>
                        <a:rPr lang="en-US" sz="1800" dirty="0" smtClean="0">
                          <a:effectLst/>
                        </a:rPr>
                        <a:t>and </a:t>
                      </a:r>
                      <a:r>
                        <a:rPr lang="en-US" sz="1800" dirty="0">
                          <a:effectLst/>
                        </a:rPr>
                        <a:t>means "fear not" and “conversion of jealousy and envy into all-accomplishing wisdom</a:t>
                      </a:r>
                      <a:r>
                        <a:rPr lang="en-US" sz="1800" dirty="0" smtClean="0">
                          <a:effectLst/>
                        </a:rPr>
                        <a:t>.”</a:t>
                      </a:r>
                    </a:p>
                  </a:txBody>
                  <a:tcPr marL="114300" marR="114300" marT="0" marB="0"/>
                </a:tc>
                <a:extLst>
                  <a:ext uri="{0D108BD9-81ED-4DB2-BD59-A6C34878D82A}">
                    <a16:rowId xmlns:a16="http://schemas.microsoft.com/office/drawing/2014/main" val="1051841473"/>
                  </a:ext>
                </a:extLst>
              </a:tr>
            </a:tbl>
          </a:graphicData>
        </a:graphic>
      </p:graphicFrame>
      <p:pic>
        <p:nvPicPr>
          <p:cNvPr id="4" name="Picture 3"/>
          <p:cNvPicPr>
            <a:picLocks noChangeAspect="1"/>
          </p:cNvPicPr>
          <p:nvPr/>
        </p:nvPicPr>
        <p:blipFill>
          <a:blip r:embed="rId2"/>
          <a:stretch>
            <a:fillRect/>
          </a:stretch>
        </p:blipFill>
        <p:spPr>
          <a:xfrm>
            <a:off x="6827508" y="0"/>
            <a:ext cx="5275302" cy="3999345"/>
          </a:xfrm>
          <a:prstGeom prst="rect">
            <a:avLst/>
          </a:prstGeom>
        </p:spPr>
      </p:pic>
      <p:sp>
        <p:nvSpPr>
          <p:cNvPr id="5" name="TextBox 4"/>
          <p:cNvSpPr txBox="1"/>
          <p:nvPr/>
        </p:nvSpPr>
        <p:spPr>
          <a:xfrm>
            <a:off x="92364" y="4738255"/>
            <a:ext cx="9698181" cy="951345"/>
          </a:xfrm>
          <a:prstGeom prst="rect">
            <a:avLst/>
          </a:prstGeom>
          <a:noFill/>
        </p:spPr>
        <p:txBody>
          <a:bodyPr wrap="square" rtlCol="0">
            <a:spAutoFit/>
          </a:bodyPr>
          <a:lstStyle/>
          <a:p>
            <a:endParaRPr lang="en-US" dirty="0"/>
          </a:p>
        </p:txBody>
      </p:sp>
      <p:graphicFrame>
        <p:nvGraphicFramePr>
          <p:cNvPr id="9" name="Table 8"/>
          <p:cNvGraphicFramePr>
            <a:graphicFrameLocks noGrp="1"/>
          </p:cNvGraphicFramePr>
          <p:nvPr>
            <p:extLst/>
          </p:nvPr>
        </p:nvGraphicFramePr>
        <p:xfrm>
          <a:off x="92364" y="4560455"/>
          <a:ext cx="11938865" cy="2258290"/>
        </p:xfrm>
        <a:graphic>
          <a:graphicData uri="http://schemas.openxmlformats.org/drawingml/2006/table">
            <a:tbl>
              <a:tblPr>
                <a:tableStyleId>{5C22544A-7EE6-4342-B048-85BDC9FD1C3A}</a:tableStyleId>
              </a:tblPr>
              <a:tblGrid>
                <a:gridCol w="11938865">
                  <a:extLst>
                    <a:ext uri="{9D8B030D-6E8A-4147-A177-3AD203B41FA5}">
                      <a16:colId xmlns:a16="http://schemas.microsoft.com/office/drawing/2014/main" val="844813569"/>
                    </a:ext>
                  </a:extLst>
                </a:gridCol>
              </a:tblGrid>
              <a:tr h="2258290">
                <a:tc>
                  <a:txBody>
                    <a:bodyPr/>
                    <a:lstStyle/>
                    <a:p>
                      <a:pPr marL="0" marR="0" algn="l">
                        <a:spcBef>
                          <a:spcPts val="0"/>
                        </a:spcBef>
                        <a:spcAft>
                          <a:spcPts val="0"/>
                        </a:spcAft>
                      </a:pPr>
                      <a:r>
                        <a:rPr lang="en-US" sz="1800" dirty="0">
                          <a:effectLst/>
                        </a:rPr>
                        <a:t>His intricate hairstyle is made of 966 bronze balls.</a:t>
                      </a:r>
                      <a:endParaRPr lang="en-US" sz="2000" dirty="0">
                        <a:effectLst/>
                      </a:endParaRPr>
                    </a:p>
                    <a:p>
                      <a:pPr marL="0" marR="0" algn="l">
                        <a:spcBef>
                          <a:spcPts val="0"/>
                        </a:spcBef>
                        <a:spcAft>
                          <a:spcPts val="0"/>
                        </a:spcAft>
                      </a:pPr>
                      <a:r>
                        <a:rPr lang="en-US" sz="1800" dirty="0">
                          <a:effectLst/>
                        </a:rPr>
                        <a:t> </a:t>
                      </a:r>
                      <a:endParaRPr lang="en-US" sz="2000" dirty="0">
                        <a:effectLst/>
                      </a:endParaRPr>
                    </a:p>
                    <a:p>
                      <a:pPr marL="0" marR="0" algn="l">
                        <a:spcBef>
                          <a:spcPts val="0"/>
                        </a:spcBef>
                        <a:spcAft>
                          <a:spcPts val="0"/>
                        </a:spcAft>
                      </a:pPr>
                      <a:r>
                        <a:rPr lang="en-US" sz="1800" dirty="0" err="1">
                          <a:effectLst/>
                        </a:rPr>
                        <a:t>Daibutsu</a:t>
                      </a:r>
                      <a:r>
                        <a:rPr lang="en-US" sz="1800" dirty="0">
                          <a:effectLst/>
                        </a:rPr>
                        <a:t> has experienced a number of disasters. In 855 an earthquake broke the statue’s head off (restored in 861). In 1180 and 1567, fire melted his right hand. Due to all of the repairs, which were made over the years, the sculpture does not have the same character as the original. The hands were cast in the late 1500’s and the head was recast in the 1600’s, reflecting the styles of the times in which they were cast.</a:t>
                      </a:r>
                      <a:endParaRPr lang="en-US" sz="2000" dirty="0">
                        <a:effectLst/>
                      </a:endParaRPr>
                    </a:p>
                    <a:p>
                      <a:pPr marL="0" marR="0" algn="l">
                        <a:spcBef>
                          <a:spcPts val="0"/>
                        </a:spcBef>
                        <a:spcAft>
                          <a:spcPts val="0"/>
                        </a:spcAft>
                      </a:pPr>
                      <a:r>
                        <a:rPr lang="en-US" sz="1600" dirty="0">
                          <a:effectLst/>
                        </a:rPr>
                        <a:t> </a:t>
                      </a:r>
                      <a:endParaRPr lang="en-US" sz="1800" dirty="0">
                        <a:effectLst/>
                      </a:endParaRPr>
                    </a:p>
                    <a:p>
                      <a:pPr marL="0" marR="0" algn="l">
                        <a:spcBef>
                          <a:spcPts val="0"/>
                        </a:spcBef>
                        <a:spcAft>
                          <a:spcPts val="0"/>
                        </a:spcAft>
                      </a:pPr>
                      <a:r>
                        <a:rPr lang="en-US" sz="1600" u="sng" dirty="0">
                          <a:effectLst/>
                          <a:hlinkClick r:id="rId3"/>
                        </a:rPr>
                        <a:t>http://buffaloah.com/a/virtual/jap/nara/nara.html</a:t>
                      </a:r>
                      <a:endParaRPr lang="en-US" sz="1800" dirty="0">
                        <a:effectLst/>
                        <a:latin typeface="Times New Roman" panose="02020603050405020304" pitchFamily="18" charset="0"/>
                        <a:ea typeface="MS Mincho"/>
                      </a:endParaRPr>
                    </a:p>
                  </a:txBody>
                  <a:tcPr marL="114300" marR="114300" marT="0" marB="0"/>
                </a:tc>
                <a:extLst>
                  <a:ext uri="{0D108BD9-81ED-4DB2-BD59-A6C34878D82A}">
                    <a16:rowId xmlns:a16="http://schemas.microsoft.com/office/drawing/2014/main" val="911545827"/>
                  </a:ext>
                </a:extLst>
              </a:tr>
            </a:tbl>
          </a:graphicData>
        </a:graphic>
      </p:graphicFrame>
    </p:spTree>
    <p:extLst>
      <p:ext uri="{BB962C8B-B14F-4D97-AF65-F5344CB8AC3E}">
        <p14:creationId xmlns:p14="http://schemas.microsoft.com/office/powerpoint/2010/main" val="153831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5418" y="238413"/>
            <a:ext cx="7213600" cy="6421355"/>
          </a:xfrm>
          <a:prstGeom prst="rect">
            <a:avLst/>
          </a:prstGeom>
        </p:spPr>
      </p:pic>
      <p:graphicFrame>
        <p:nvGraphicFramePr>
          <p:cNvPr id="3" name="Table 2"/>
          <p:cNvGraphicFramePr>
            <a:graphicFrameLocks noGrp="1"/>
          </p:cNvGraphicFramePr>
          <p:nvPr>
            <p:extLst/>
          </p:nvPr>
        </p:nvGraphicFramePr>
        <p:xfrm>
          <a:off x="129309" y="135081"/>
          <a:ext cx="2355273" cy="6722919"/>
        </p:xfrm>
        <a:graphic>
          <a:graphicData uri="http://schemas.openxmlformats.org/drawingml/2006/table">
            <a:tbl>
              <a:tblPr>
                <a:tableStyleId>{5C22544A-7EE6-4342-B048-85BDC9FD1C3A}</a:tableStyleId>
              </a:tblPr>
              <a:tblGrid>
                <a:gridCol w="2355273">
                  <a:extLst>
                    <a:ext uri="{9D8B030D-6E8A-4147-A177-3AD203B41FA5}">
                      <a16:colId xmlns:a16="http://schemas.microsoft.com/office/drawing/2014/main" val="1477306623"/>
                    </a:ext>
                  </a:extLst>
                </a:gridCol>
              </a:tblGrid>
              <a:tr h="6722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Along the approach to </a:t>
                      </a:r>
                      <a:r>
                        <a:rPr lang="en-US" sz="1400" dirty="0" err="1" smtClean="0">
                          <a:effectLst/>
                        </a:rPr>
                        <a:t>Todaiji</a:t>
                      </a:r>
                      <a:r>
                        <a:rPr lang="en-US" sz="1400" dirty="0" smtClean="0">
                          <a:effectLst/>
                        </a:rPr>
                        <a:t> stands the </a:t>
                      </a:r>
                      <a:r>
                        <a:rPr lang="en-US" sz="1400" dirty="0" err="1" smtClean="0">
                          <a:effectLst/>
                        </a:rPr>
                        <a:t>Nandaimon</a:t>
                      </a:r>
                      <a:r>
                        <a:rPr lang="en-US" sz="1400" dirty="0" smtClean="0">
                          <a:effectLst/>
                        </a:rPr>
                        <a:t> Gate, a large wooden gate watched over by two fierce looking statues.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smtClean="0">
                          <a:effectLst/>
                        </a:rPr>
                        <a:t>Unkei</a:t>
                      </a:r>
                      <a:r>
                        <a:rPr lang="en-US" sz="1400" dirty="0" smtClean="0">
                          <a:effectLst/>
                        </a:rPr>
                        <a:t>, the son of </a:t>
                      </a:r>
                      <a:r>
                        <a:rPr lang="en-US" sz="1400" dirty="0" err="1" smtClean="0">
                          <a:effectLst/>
                        </a:rPr>
                        <a:t>Kökei</a:t>
                      </a:r>
                      <a:r>
                        <a:rPr lang="en-US" sz="1400" dirty="0" smtClean="0">
                          <a:effectLst/>
                        </a:rPr>
                        <a:t>, created the two </a:t>
                      </a:r>
                      <a:r>
                        <a:rPr lang="en-US" sz="1400" dirty="0" err="1" smtClean="0">
                          <a:effectLst/>
                        </a:rPr>
                        <a:t>Nio</a:t>
                      </a:r>
                      <a:r>
                        <a:rPr lang="en-US" sz="1400" dirty="0" smtClean="0">
                          <a:effectLst/>
                        </a:rPr>
                        <a:t> or Deva Guardian Kings stand at the gate of the </a:t>
                      </a:r>
                      <a:r>
                        <a:rPr lang="en-US" sz="1400" dirty="0" err="1" smtClean="0">
                          <a:effectLst/>
                        </a:rPr>
                        <a:t>Todai-ji</a:t>
                      </a:r>
                      <a:r>
                        <a:rPr lang="en-US" sz="1400" dirty="0" smtClean="0">
                          <a:effectLst/>
                        </a:rPr>
                        <a:t> monastery. </a:t>
                      </a:r>
                      <a:endParaRPr lang="en-US" sz="1600" dirty="0" smtClean="0">
                        <a:effectLst/>
                      </a:endParaRPr>
                    </a:p>
                    <a:p>
                      <a:pPr marL="0" marR="0" algn="l">
                        <a:spcBef>
                          <a:spcPts val="0"/>
                        </a:spcBef>
                        <a:spcAft>
                          <a:spcPts val="0"/>
                        </a:spcAft>
                      </a:pPr>
                      <a:endParaRPr lang="en-US" sz="1400" dirty="0" smtClean="0">
                        <a:effectLst/>
                      </a:endParaRPr>
                    </a:p>
                    <a:p>
                      <a:pPr marL="0" marR="0" algn="l">
                        <a:spcBef>
                          <a:spcPts val="0"/>
                        </a:spcBef>
                        <a:spcAft>
                          <a:spcPts val="0"/>
                        </a:spcAft>
                      </a:pPr>
                      <a:r>
                        <a:rPr lang="en-US" sz="1400" dirty="0" smtClean="0">
                          <a:effectLst/>
                        </a:rPr>
                        <a:t>The pair are </a:t>
                      </a:r>
                      <a:r>
                        <a:rPr lang="en-US" sz="1400" dirty="0" err="1" smtClean="0">
                          <a:effectLst/>
                        </a:rPr>
                        <a:t>Ungyo</a:t>
                      </a:r>
                      <a:r>
                        <a:rPr lang="en-US" sz="1400" dirty="0">
                          <a:effectLst/>
                        </a:rPr>
                        <a:t>, which by tradition has a facial expression with a closed </a:t>
                      </a:r>
                      <a:r>
                        <a:rPr lang="en-US" sz="1400" dirty="0" smtClean="0">
                          <a:effectLst/>
                        </a:rPr>
                        <a:t>mouth and is placed to the right of the temple, </a:t>
                      </a:r>
                      <a:r>
                        <a:rPr lang="en-US" sz="1400" dirty="0">
                          <a:effectLst/>
                        </a:rPr>
                        <a:t>and </a:t>
                      </a:r>
                      <a:r>
                        <a:rPr lang="en-US" sz="1400" dirty="0" err="1">
                          <a:effectLst/>
                        </a:rPr>
                        <a:t>Agyo</a:t>
                      </a:r>
                      <a:r>
                        <a:rPr lang="en-US" sz="1400" dirty="0">
                          <a:effectLst/>
                        </a:rPr>
                        <a:t>, which </a:t>
                      </a:r>
                      <a:r>
                        <a:rPr lang="en-US" sz="1400" dirty="0" smtClean="0">
                          <a:effectLst/>
                        </a:rPr>
                        <a:t>has </a:t>
                      </a:r>
                      <a:r>
                        <a:rPr lang="en-US" sz="1400" dirty="0">
                          <a:effectLst/>
                        </a:rPr>
                        <a:t>an open mouthed </a:t>
                      </a:r>
                      <a:r>
                        <a:rPr lang="en-US" sz="1400" dirty="0" smtClean="0">
                          <a:effectLst/>
                        </a:rPr>
                        <a:t>expression and is placed to the left of the temple. </a:t>
                      </a:r>
                      <a:endParaRPr lang="en-US" sz="1600" dirty="0">
                        <a:effectLst/>
                      </a:endParaRPr>
                    </a:p>
                    <a:p>
                      <a:pPr marL="0" marR="0" algn="l">
                        <a:spcBef>
                          <a:spcPts val="0"/>
                        </a:spcBef>
                        <a:spcAft>
                          <a:spcPts val="0"/>
                        </a:spcAft>
                      </a:pPr>
                      <a:r>
                        <a:rPr lang="en-US" sz="1400" dirty="0">
                          <a:effectLst/>
                        </a:rPr>
                        <a:t> </a:t>
                      </a:r>
                      <a:endParaRPr lang="en-US" sz="1600" dirty="0">
                        <a:effectLst/>
                      </a:endParaRPr>
                    </a:p>
                    <a:p>
                      <a:pPr marL="0" marR="0" algn="l">
                        <a:spcBef>
                          <a:spcPts val="0"/>
                        </a:spcBef>
                        <a:spcAft>
                          <a:spcPts val="0"/>
                        </a:spcAft>
                      </a:pPr>
                      <a:r>
                        <a:rPr lang="en-US" sz="1400" dirty="0" smtClean="0">
                          <a:effectLst/>
                        </a:rPr>
                        <a:t>The </a:t>
                      </a:r>
                      <a:r>
                        <a:rPr lang="en-US" sz="1400" dirty="0">
                          <a:effectLst/>
                        </a:rPr>
                        <a:t>wood carved statue is 28 feet high. The statues are housed in compartments at each side of the Great South Gate.</a:t>
                      </a:r>
                      <a:r>
                        <a:rPr lang="en-US" sz="1200" dirty="0">
                          <a:effectLst/>
                        </a:rPr>
                        <a:t/>
                      </a:r>
                      <a:br>
                        <a:rPr lang="en-US" sz="1200" dirty="0">
                          <a:effectLst/>
                        </a:rPr>
                      </a:br>
                      <a:endParaRPr lang="en-US" sz="1600" dirty="0">
                        <a:effectLst/>
                      </a:endParaRPr>
                    </a:p>
                    <a:p>
                      <a:pPr marL="0" marR="0" algn="l">
                        <a:spcBef>
                          <a:spcPts val="0"/>
                        </a:spcBef>
                        <a:spcAft>
                          <a:spcPts val="0"/>
                        </a:spcAft>
                      </a:pPr>
                      <a:r>
                        <a:rPr lang="en-US" sz="1400" dirty="0" smtClean="0">
                          <a:effectLst/>
                        </a:rPr>
                        <a:t>The </a:t>
                      </a:r>
                      <a:r>
                        <a:rPr lang="en-US" sz="1400" dirty="0">
                          <a:effectLst/>
                        </a:rPr>
                        <a:t>statues are designated national treasures together with the gate itself</a:t>
                      </a:r>
                      <a:r>
                        <a:rPr lang="en-US" sz="1400" dirty="0" smtClean="0">
                          <a:effectLst/>
                        </a:rPr>
                        <a:t>.</a:t>
                      </a:r>
                      <a:endParaRPr lang="en-US" sz="1600" dirty="0">
                        <a:effectLst/>
                      </a:endParaRPr>
                    </a:p>
                  </a:txBody>
                  <a:tcPr marL="114300" marR="114300" marT="0" marB="0"/>
                </a:tc>
                <a:extLst>
                  <a:ext uri="{0D108BD9-81ED-4DB2-BD59-A6C34878D82A}">
                    <a16:rowId xmlns:a16="http://schemas.microsoft.com/office/drawing/2014/main" val="3775758083"/>
                  </a:ext>
                </a:extLst>
              </a:tr>
            </a:tbl>
          </a:graphicData>
        </a:graphic>
      </p:graphicFrame>
      <p:graphicFrame>
        <p:nvGraphicFramePr>
          <p:cNvPr id="4" name="Table 3"/>
          <p:cNvGraphicFramePr>
            <a:graphicFrameLocks noGrp="1"/>
          </p:cNvGraphicFramePr>
          <p:nvPr>
            <p:extLst/>
          </p:nvPr>
        </p:nvGraphicFramePr>
        <p:xfrm>
          <a:off x="10030690" y="314036"/>
          <a:ext cx="1782619" cy="6279804"/>
        </p:xfrm>
        <a:graphic>
          <a:graphicData uri="http://schemas.openxmlformats.org/drawingml/2006/table">
            <a:tbl>
              <a:tblPr>
                <a:tableStyleId>{5C22544A-7EE6-4342-B048-85BDC9FD1C3A}</a:tableStyleId>
              </a:tblPr>
              <a:tblGrid>
                <a:gridCol w="1782619">
                  <a:extLst>
                    <a:ext uri="{9D8B030D-6E8A-4147-A177-3AD203B41FA5}">
                      <a16:colId xmlns:a16="http://schemas.microsoft.com/office/drawing/2014/main" val="4287333574"/>
                    </a:ext>
                  </a:extLst>
                </a:gridCol>
              </a:tblGrid>
              <a:tr h="6279804">
                <a:tc>
                  <a:txBody>
                    <a:bodyPr/>
                    <a:lstStyle/>
                    <a:p>
                      <a:pPr marL="0" marR="0" algn="l">
                        <a:spcBef>
                          <a:spcPts val="0"/>
                        </a:spcBef>
                        <a:spcAft>
                          <a:spcPts val="0"/>
                        </a:spcAft>
                      </a:pPr>
                      <a:r>
                        <a:rPr lang="en-US" sz="1400" dirty="0">
                          <a:effectLst/>
                        </a:rPr>
                        <a:t>The </a:t>
                      </a:r>
                      <a:r>
                        <a:rPr lang="en-US" sz="1400" dirty="0" err="1">
                          <a:effectLst/>
                        </a:rPr>
                        <a:t>Niō’s</a:t>
                      </a:r>
                      <a:r>
                        <a:rPr lang="en-US" sz="1400" dirty="0">
                          <a:effectLst/>
                        </a:rPr>
                        <a:t> fierce and threatening appearance is said to ward off evil spirits and keep the temple grounds free of demons and thieves. </a:t>
                      </a:r>
                      <a:endParaRPr lang="en-US" sz="1400" dirty="0" smtClean="0">
                        <a:effectLst/>
                      </a:endParaRPr>
                    </a:p>
                    <a:p>
                      <a:pPr marL="0" marR="0" algn="l">
                        <a:spcBef>
                          <a:spcPts val="0"/>
                        </a:spcBef>
                        <a:spcAft>
                          <a:spcPts val="0"/>
                        </a:spcAft>
                      </a:pPr>
                      <a:endParaRPr lang="en-US" sz="1600" dirty="0">
                        <a:effectLst/>
                      </a:endParaRPr>
                    </a:p>
                    <a:p>
                      <a:pPr marL="0" marR="0" algn="l">
                        <a:spcBef>
                          <a:spcPts val="0"/>
                        </a:spcBef>
                        <a:spcAft>
                          <a:spcPts val="0"/>
                        </a:spcAft>
                      </a:pPr>
                      <a:r>
                        <a:rPr lang="en-US" sz="1400" dirty="0">
                          <a:effectLst/>
                        </a:rPr>
                        <a:t>In some accounts, the </a:t>
                      </a:r>
                      <a:r>
                        <a:rPr lang="en-US" sz="1400" dirty="0" err="1">
                          <a:effectLst/>
                        </a:rPr>
                        <a:t>Niō</a:t>
                      </a:r>
                      <a:r>
                        <a:rPr lang="en-US" sz="1400" dirty="0">
                          <a:effectLst/>
                        </a:rPr>
                        <a:t> were said to have followed and protected the Historical Buddha when he traveled throughout India. </a:t>
                      </a:r>
                      <a:endParaRPr lang="en-US" sz="1400" dirty="0" smtClean="0">
                        <a:effectLst/>
                      </a:endParaRPr>
                    </a:p>
                    <a:p>
                      <a:pPr marL="0" marR="0" algn="l">
                        <a:spcBef>
                          <a:spcPts val="0"/>
                        </a:spcBef>
                        <a:spcAft>
                          <a:spcPts val="0"/>
                        </a:spcAft>
                      </a:pPr>
                      <a:endParaRPr lang="en-US" sz="1400" dirty="0" smtClean="0">
                        <a:effectLst/>
                      </a:endParaRPr>
                    </a:p>
                    <a:p>
                      <a:pPr marL="0" marR="0" algn="l">
                        <a:spcBef>
                          <a:spcPts val="0"/>
                        </a:spcBef>
                        <a:spcAft>
                          <a:spcPts val="0"/>
                        </a:spcAft>
                      </a:pPr>
                      <a:r>
                        <a:rPr lang="en-US" sz="1400" dirty="0" smtClean="0">
                          <a:effectLst/>
                        </a:rPr>
                        <a:t>They </a:t>
                      </a:r>
                      <a:r>
                        <a:rPr lang="en-US" sz="1400" dirty="0">
                          <a:effectLst/>
                        </a:rPr>
                        <a:t>have since been adopted by the Japanese into the Japanese Buddhist pantheon</a:t>
                      </a:r>
                      <a:endParaRPr lang="en-US" sz="1600" dirty="0">
                        <a:effectLst/>
                      </a:endParaRPr>
                    </a:p>
                    <a:p>
                      <a:pPr marL="0" marR="0" algn="l">
                        <a:spcBef>
                          <a:spcPts val="0"/>
                        </a:spcBef>
                        <a:spcAft>
                          <a:spcPts val="0"/>
                        </a:spcAft>
                      </a:pPr>
                      <a:r>
                        <a:rPr lang="en-US" sz="1400" dirty="0">
                          <a:effectLst/>
                        </a:rPr>
                        <a:t> </a:t>
                      </a:r>
                      <a:endParaRPr lang="en-US" sz="1600" dirty="0">
                        <a:effectLst/>
                      </a:endParaRPr>
                    </a:p>
                    <a:p>
                      <a:pPr marL="0" marR="0" algn="l">
                        <a:spcBef>
                          <a:spcPts val="0"/>
                        </a:spcBef>
                        <a:spcAft>
                          <a:spcPts val="0"/>
                        </a:spcAft>
                      </a:pPr>
                      <a:r>
                        <a:rPr lang="en-US" sz="1400" dirty="0">
                          <a:effectLst/>
                        </a:rPr>
                        <a:t> </a:t>
                      </a:r>
                      <a:endParaRPr lang="en-US" sz="1600" dirty="0">
                        <a:effectLst/>
                      </a:endParaRPr>
                    </a:p>
                    <a:p>
                      <a:pPr marL="0" marR="0" algn="l">
                        <a:spcBef>
                          <a:spcPts val="0"/>
                        </a:spcBef>
                        <a:spcAft>
                          <a:spcPts val="0"/>
                        </a:spcAft>
                      </a:pPr>
                      <a:r>
                        <a:rPr lang="en-US" sz="1400" dirty="0">
                          <a:effectLst/>
                        </a:rPr>
                        <a:t>http://www.onmarkproductions.com/html/nio.shtml</a:t>
                      </a:r>
                      <a:endParaRPr lang="en-US" sz="1600" dirty="0">
                        <a:effectLst/>
                        <a:latin typeface="Times New Roman" panose="02020603050405020304" pitchFamily="18" charset="0"/>
                        <a:ea typeface="MS Mincho"/>
                      </a:endParaRPr>
                    </a:p>
                  </a:txBody>
                  <a:tcPr marL="114300" marR="114300" marT="0" marB="0"/>
                </a:tc>
                <a:extLst>
                  <a:ext uri="{0D108BD9-81ED-4DB2-BD59-A6C34878D82A}">
                    <a16:rowId xmlns:a16="http://schemas.microsoft.com/office/drawing/2014/main" val="916294882"/>
                  </a:ext>
                </a:extLst>
              </a:tr>
            </a:tbl>
          </a:graphicData>
        </a:graphic>
      </p:graphicFrame>
    </p:spTree>
    <p:extLst>
      <p:ext uri="{BB962C8B-B14F-4D97-AF65-F5344CB8AC3E}">
        <p14:creationId xmlns:p14="http://schemas.microsoft.com/office/powerpoint/2010/main" val="389261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90575"/>
            <a:ext cx="12206770" cy="5073690"/>
          </a:xfrm>
          <a:prstGeom prst="rect">
            <a:avLst/>
          </a:prstGeom>
        </p:spPr>
      </p:pic>
    </p:spTree>
    <p:extLst>
      <p:ext uri="{BB962C8B-B14F-4D97-AF65-F5344CB8AC3E}">
        <p14:creationId xmlns:p14="http://schemas.microsoft.com/office/powerpoint/2010/main" val="154955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6553200" cy="6801862"/>
          </a:xfrm>
          <a:prstGeom prst="rect">
            <a:avLst/>
          </a:prstGeom>
        </p:spPr>
        <p:txBody>
          <a:bodyPr wrap="square">
            <a:spAutoFit/>
          </a:bodyPr>
          <a:lstStyle/>
          <a:p>
            <a:r>
              <a:rPr lang="en-US" sz="2000" dirty="0">
                <a:latin typeface="Arial" panose="020B0604020202020204" pitchFamily="34" charset="0"/>
                <a:ea typeface="MS Mincho"/>
              </a:rPr>
              <a:t>“A Night Attack on the </a:t>
            </a:r>
            <a:r>
              <a:rPr lang="en-US" sz="2000" dirty="0" err="1">
                <a:latin typeface="Arial" panose="020B0604020202020204" pitchFamily="34" charset="0"/>
                <a:ea typeface="MS Mincho"/>
              </a:rPr>
              <a:t>Sanjo</a:t>
            </a:r>
            <a:r>
              <a:rPr lang="en-US" sz="2000" dirty="0">
                <a:latin typeface="Arial" panose="020B0604020202020204" pitchFamily="34" charset="0"/>
                <a:ea typeface="MS Mincho"/>
              </a:rPr>
              <a:t> Palace” provides an excellent introduction to the genre of picture scrolls. The scrolls read from right to left, and all action flows to the left. </a:t>
            </a:r>
            <a:endParaRPr lang="en-US" sz="2000" dirty="0" smtClean="0">
              <a:latin typeface="Arial" panose="020B0604020202020204" pitchFamily="34" charset="0"/>
              <a:ea typeface="MS Mincho"/>
            </a:endParaRPr>
          </a:p>
          <a:p>
            <a:endParaRPr lang="en-US" sz="2000" dirty="0">
              <a:latin typeface="Arial" panose="020B0604020202020204" pitchFamily="34" charset="0"/>
              <a:ea typeface="MS Mincho"/>
            </a:endParaRPr>
          </a:p>
          <a:p>
            <a:r>
              <a:rPr lang="en-US" sz="2000" dirty="0" smtClean="0">
                <a:latin typeface="Arial" panose="020B0604020202020204" pitchFamily="34" charset="0"/>
                <a:ea typeface="MS Mincho"/>
              </a:rPr>
              <a:t>A </a:t>
            </a:r>
            <a:r>
              <a:rPr lang="en-US" sz="2000" dirty="0">
                <a:latin typeface="Arial" panose="020B0604020202020204" pitchFamily="34" charset="0"/>
                <a:ea typeface="MS Mincho"/>
              </a:rPr>
              <a:t>few people hurrying flow into a confused throng of warriors and nobles, epitomized by a wayward bystander being crushed by an ox cart. Out of the confusion, attention shifts to the palace, where Fujiwara </a:t>
            </a:r>
            <a:r>
              <a:rPr lang="en-US" sz="2000" dirty="0" err="1">
                <a:latin typeface="Arial" panose="020B0604020202020204" pitchFamily="34" charset="0"/>
                <a:ea typeface="MS Mincho"/>
              </a:rPr>
              <a:t>Nobuyori</a:t>
            </a:r>
            <a:r>
              <a:rPr lang="en-US" sz="2000" dirty="0">
                <a:latin typeface="Arial" panose="020B0604020202020204" pitchFamily="34" charset="0"/>
                <a:ea typeface="MS Mincho"/>
              </a:rPr>
              <a:t> can be seen ordering the retired emperor into the cart. </a:t>
            </a:r>
            <a:endParaRPr lang="en-US" sz="2000" dirty="0" smtClean="0">
              <a:latin typeface="Arial" panose="020B0604020202020204" pitchFamily="34" charset="0"/>
              <a:ea typeface="MS Mincho"/>
            </a:endParaRPr>
          </a:p>
          <a:p>
            <a:endParaRPr lang="en-US" sz="2000" dirty="0">
              <a:latin typeface="Arial" panose="020B0604020202020204" pitchFamily="34" charset="0"/>
              <a:ea typeface="MS Mincho"/>
            </a:endParaRPr>
          </a:p>
          <a:p>
            <a:r>
              <a:rPr lang="en-US" sz="2000" dirty="0" smtClean="0">
                <a:latin typeface="Arial" panose="020B0604020202020204" pitchFamily="34" charset="0"/>
                <a:ea typeface="MS Mincho"/>
              </a:rPr>
              <a:t>Wisps </a:t>
            </a:r>
            <a:r>
              <a:rPr lang="en-US" sz="2000" dirty="0">
                <a:latin typeface="Arial" panose="020B0604020202020204" pitchFamily="34" charset="0"/>
                <a:ea typeface="MS Mincho"/>
              </a:rPr>
              <a:t>of smoke appear, leading to a conflagration at the palace, with hapless supporters of the </a:t>
            </a:r>
            <a:r>
              <a:rPr lang="en-US" sz="2000" dirty="0" err="1">
                <a:latin typeface="Arial" panose="020B0604020202020204" pitchFamily="34" charset="0"/>
                <a:ea typeface="MS Mincho"/>
              </a:rPr>
              <a:t>Taira</a:t>
            </a:r>
            <a:r>
              <a:rPr lang="en-US" sz="2000" dirty="0">
                <a:latin typeface="Arial" panose="020B0604020202020204" pitchFamily="34" charset="0"/>
                <a:ea typeface="MS Mincho"/>
              </a:rPr>
              <a:t> being killed, and women of the palace attempting, with mixed success, to flee. </a:t>
            </a:r>
            <a:endParaRPr lang="en-US" sz="2000" dirty="0" smtClean="0">
              <a:latin typeface="Arial" panose="020B0604020202020204" pitchFamily="34" charset="0"/>
              <a:ea typeface="MS Mincho"/>
            </a:endParaRPr>
          </a:p>
          <a:p>
            <a:endParaRPr lang="en-US" sz="2000" dirty="0">
              <a:latin typeface="Arial" panose="020B0604020202020204" pitchFamily="34" charset="0"/>
              <a:ea typeface="MS Mincho"/>
            </a:endParaRPr>
          </a:p>
          <a:p>
            <a:r>
              <a:rPr lang="en-US" sz="2000" dirty="0" smtClean="0">
                <a:latin typeface="Arial" panose="020B0604020202020204" pitchFamily="34" charset="0"/>
                <a:ea typeface="MS Mincho"/>
              </a:rPr>
              <a:t>Gradually </a:t>
            </a:r>
            <a:r>
              <a:rPr lang="en-US" sz="2000" dirty="0">
                <a:latin typeface="Arial" panose="020B0604020202020204" pitchFamily="34" charset="0"/>
                <a:ea typeface="MS Mincho"/>
              </a:rPr>
              <a:t>order is </a:t>
            </a:r>
            <a:r>
              <a:rPr lang="en-US" sz="2400" dirty="0"/>
              <a:t>restored, and a band of warriors, including Fujiwara </a:t>
            </a:r>
            <a:r>
              <a:rPr lang="en-US" sz="2400" dirty="0" err="1"/>
              <a:t>Nobuyori</a:t>
            </a:r>
            <a:r>
              <a:rPr lang="en-US" sz="2400" dirty="0"/>
              <a:t> and his co-conspirator, Minamoto Yoshitomo, surround Go-</a:t>
            </a:r>
            <a:r>
              <a:rPr lang="en-US" sz="2400" dirty="0" err="1"/>
              <a:t>Shirakawa's</a:t>
            </a:r>
            <a:r>
              <a:rPr lang="en-US" sz="2400" dirty="0"/>
              <a:t> cart in a triumphant procession.</a:t>
            </a:r>
          </a:p>
        </p:txBody>
      </p:sp>
      <p:pic>
        <p:nvPicPr>
          <p:cNvPr id="9" name="Picture 8"/>
          <p:cNvPicPr>
            <a:picLocks noChangeAspect="1"/>
          </p:cNvPicPr>
          <p:nvPr/>
        </p:nvPicPr>
        <p:blipFill>
          <a:blip r:embed="rId2"/>
          <a:stretch>
            <a:fillRect/>
          </a:stretch>
        </p:blipFill>
        <p:spPr>
          <a:xfrm>
            <a:off x="6553200" y="790575"/>
            <a:ext cx="5653569" cy="5073690"/>
          </a:xfrm>
          <a:prstGeom prst="rect">
            <a:avLst/>
          </a:prstGeom>
        </p:spPr>
      </p:pic>
    </p:spTree>
    <p:extLst>
      <p:ext uri="{BB962C8B-B14F-4D97-AF65-F5344CB8AC3E}">
        <p14:creationId xmlns:p14="http://schemas.microsoft.com/office/powerpoint/2010/main" val="2474991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MS Mincho</vt:lpstr>
      <vt:lpstr>Segoe UI</vt:lpstr>
      <vt:lpstr>Times New Roman</vt:lpstr>
      <vt:lpstr>Office Theme</vt:lpstr>
      <vt:lpstr>Japanese Art</vt:lpstr>
      <vt:lpstr>Todai-ji. Nara, Japan. Various artists, including sculptors Unkei and Keikei, as well as the Kei School. 743 C.E.; rebuilt c. 1700. Bronze and wood (sculpture); wood with ceramic-tile roo ng (architecture).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Art</dc:title>
  <dc:creator>Stephanie Tatum</dc:creator>
  <cp:lastModifiedBy>Stephanie Tatum</cp:lastModifiedBy>
  <cp:revision>1</cp:revision>
  <dcterms:created xsi:type="dcterms:W3CDTF">2018-11-30T18:26:19Z</dcterms:created>
  <dcterms:modified xsi:type="dcterms:W3CDTF">2018-11-30T18:26:34Z</dcterms:modified>
</cp:coreProperties>
</file>