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8F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100" d="100"/>
          <a:sy n="100" d="100"/>
        </p:scale>
        <p:origin x="-7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69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4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26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4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36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80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56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59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4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47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0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69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47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26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4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366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80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56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59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261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01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6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4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3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8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5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5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1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41432-6ADA-4296-97BE-3959DF01C087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30C3-00C5-4FB2-B453-FD5714DBE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26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Percent Complete 100%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FFFFFF"/>
                </a:solidFill>
              </a:rPr>
              <a:t>00:30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926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33%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100%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67%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A*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B*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C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D</a:t>
              </a:r>
              <a:endParaRPr lang="en-US" sz="2800">
                <a:solidFill>
                  <a:srgbClr val="FFFFFF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FFFFFF"/>
                  </a:solidFill>
                </a:rPr>
                <a:t>E</a:t>
              </a:r>
              <a:endParaRPr lang="en-US" sz="2800">
                <a:solidFill>
                  <a:srgbClr val="FFFFFF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0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1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2</a:t>
              </a:r>
              <a:endParaRPr lang="en-US" sz="2000">
                <a:solidFill>
                  <a:srgbClr val="FFFFFF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FFFFFF"/>
                  </a:solidFill>
                </a:rPr>
                <a:t>3</a:t>
              </a:r>
              <a:endParaRPr lang="en-US" sz="20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6926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ingo.care2.com/pictures/c2c/share/27/275/504/2750438_3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212" y="762000"/>
            <a:ext cx="6513576" cy="50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rved Up Ribbon 3"/>
          <p:cNvSpPr/>
          <p:nvPr/>
        </p:nvSpPr>
        <p:spPr>
          <a:xfrm>
            <a:off x="152400" y="381000"/>
            <a:ext cx="8839200" cy="1354836"/>
          </a:xfrm>
          <a:prstGeom prst="ellipseRibbon2">
            <a:avLst>
              <a:gd name="adj1" fmla="val 21625"/>
              <a:gd name="adj2" fmla="val 50000"/>
              <a:gd name="adj3" fmla="val 12500"/>
            </a:avLst>
          </a:prstGeom>
          <a:gradFill flip="none" rotWithShape="1">
            <a:gsLst>
              <a:gs pos="0">
                <a:srgbClr val="218F55"/>
              </a:gs>
              <a:gs pos="50000">
                <a:schemeClr val="tx1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Matura MT Script Capitals" pitchFamily="66" charset="0"/>
              </a:rPr>
              <a:t>Italian Unification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Matura MT Script Capitals" pitchFamily="66" charset="0"/>
              </a:rPr>
              <a:t>1858 - 1870</a:t>
            </a:r>
            <a:endParaRPr lang="en-US" sz="3600" b="1" dirty="0">
              <a:solidFill>
                <a:schemeClr val="bg1"/>
              </a:solidFill>
              <a:latin typeface="Matura MT Script Capital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0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Schleswig – Holstein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839200" cy="990600"/>
          </a:xfrm>
          <a:solidFill>
            <a:schemeClr val="tx1">
              <a:lumMod val="50000"/>
              <a:alpha val="7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Bismarck starts 3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wars: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1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. Schleswig – Holstein  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. Austro – Prussian War   </a:t>
            </a:r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Arial Narrow" pitchFamily="34" charset="0"/>
              </a:rPr>
              <a:t>. Franco – Prussian War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752600"/>
            <a:ext cx="8763000" cy="4953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1864 – Danish forces take Schleswig</a:t>
            </a:r>
            <a:r>
              <a:rPr lang="en-US" i="1" u="sng" dirty="0" smtClean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Bismarck and Austria object and invade to “free” it from the Danes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Prussia wins decisively and forces the Danes to give up Holstein as well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Bismarck persuades Austria to govern Holstein; Prussia will govern Schleswig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715000"/>
          </a:xfrm>
          <a:solidFill>
            <a:schemeClr val="tx1">
              <a:lumMod val="50000"/>
              <a:alpha val="7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Huge quarrel erupts over the administration of Holstein, war brakes out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</a:rPr>
              <a:t>Bismarck persuades France and Russia not to aid Austria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u="sng" dirty="0">
                <a:solidFill>
                  <a:schemeClr val="bg1"/>
                </a:solidFill>
              </a:rPr>
              <a:t>Again, Prussia wins decisively</a:t>
            </a:r>
            <a:r>
              <a:rPr lang="en-US" sz="1800" b="1" dirty="0">
                <a:solidFill>
                  <a:schemeClr val="bg1"/>
                </a:solidFill>
              </a:rPr>
              <a:t>: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Demonstrates Prussia’s military strength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Ends Austria’s influence over the future of Germany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THE </a:t>
            </a:r>
            <a:r>
              <a:rPr lang="en-US" sz="1800" b="1" dirty="0">
                <a:solidFill>
                  <a:schemeClr val="bg1"/>
                </a:solidFill>
              </a:rPr>
              <a:t>NORTH GERMAN CONFEDERATION (1867</a:t>
            </a:r>
            <a:r>
              <a:rPr lang="en-US" sz="1800" b="1" dirty="0" smtClean="0">
                <a:solidFill>
                  <a:schemeClr val="bg1"/>
                </a:solidFill>
              </a:rPr>
              <a:t>)</a:t>
            </a:r>
            <a:endParaRPr lang="en-US" sz="1800" b="1" dirty="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Extends Prussian political power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Small German states band under Prussia’s leadership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Princes impressed by power, decide to join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u="sng" dirty="0" smtClean="0">
                <a:solidFill>
                  <a:schemeClr val="bg1"/>
                </a:solidFill>
              </a:rPr>
              <a:t>4 </a:t>
            </a:r>
            <a:r>
              <a:rPr lang="en-US" sz="1800" b="1" u="sng" dirty="0">
                <a:solidFill>
                  <a:schemeClr val="bg1"/>
                </a:solidFill>
              </a:rPr>
              <a:t>major states in the south decide </a:t>
            </a:r>
            <a:r>
              <a:rPr lang="en-US" sz="1800" b="1" u="sng" dirty="0" smtClean="0">
                <a:solidFill>
                  <a:schemeClr val="bg1"/>
                </a:solidFill>
              </a:rPr>
              <a:t>NOT </a:t>
            </a:r>
            <a:r>
              <a:rPr lang="en-US" sz="1800" b="1" u="sng" dirty="0">
                <a:solidFill>
                  <a:schemeClr val="bg1"/>
                </a:solidFill>
              </a:rPr>
              <a:t>to join</a:t>
            </a:r>
            <a:r>
              <a:rPr lang="en-US" sz="1800" b="1" dirty="0">
                <a:solidFill>
                  <a:schemeClr val="bg1"/>
                </a:solidFill>
              </a:rPr>
              <a:t>: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North is Protestant, south is mainly Roman Catholic </a:t>
            </a:r>
          </a:p>
          <a:p>
            <a:pPr lvl="0">
              <a:spcBef>
                <a:spcPts val="0"/>
              </a:spcBef>
            </a:pPr>
            <a:r>
              <a:rPr lang="en-US" sz="1800" dirty="0">
                <a:solidFill>
                  <a:schemeClr val="bg1"/>
                </a:solidFill>
              </a:rPr>
              <a:t>South didn’t want to upset France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1"/>
                </a:solidFill>
              </a:rPr>
              <a:t>CONFEDERATION </a:t>
            </a:r>
            <a:r>
              <a:rPr lang="en-US" sz="1800" b="1" dirty="0">
                <a:solidFill>
                  <a:schemeClr val="bg1"/>
                </a:solidFill>
              </a:rPr>
              <a:t>– </a:t>
            </a:r>
            <a:r>
              <a:rPr lang="en-US" sz="1800" b="1" i="1" dirty="0">
                <a:solidFill>
                  <a:schemeClr val="bg1"/>
                </a:solidFill>
              </a:rPr>
              <a:t>bicameral </a:t>
            </a:r>
            <a:r>
              <a:rPr lang="en-US" sz="1800" b="1" dirty="0">
                <a:solidFill>
                  <a:schemeClr val="bg1"/>
                </a:solidFill>
              </a:rPr>
              <a:t>legislature</a:t>
            </a:r>
          </a:p>
          <a:p>
            <a:pPr lvl="0">
              <a:spcBef>
                <a:spcPts val="0"/>
              </a:spcBef>
            </a:pPr>
            <a:r>
              <a:rPr lang="en-US" sz="1800" dirty="0" err="1">
                <a:solidFill>
                  <a:schemeClr val="bg1"/>
                </a:solidFill>
              </a:rPr>
              <a:t>Bundesrat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 &amp; Reichstag </a:t>
            </a:r>
          </a:p>
          <a:p>
            <a:pPr lvl="0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Bismarck </a:t>
            </a:r>
            <a:r>
              <a:rPr lang="en-US" sz="1800" dirty="0">
                <a:solidFill>
                  <a:schemeClr val="bg1"/>
                </a:solidFill>
              </a:rPr>
              <a:t>is chief officer of the Reichstag, Presidency also held by a Prussian</a:t>
            </a:r>
          </a:p>
          <a:p>
            <a:pPr>
              <a:spcBef>
                <a:spcPts val="0"/>
              </a:spcBef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Austro – Prussian </a:t>
            </a:r>
            <a:r>
              <a:rPr lang="en-US" b="1" dirty="0" smtClean="0">
                <a:solidFill>
                  <a:schemeClr val="bg1"/>
                </a:solidFill>
              </a:rPr>
              <a:t>War</a:t>
            </a:r>
            <a:r>
              <a:rPr lang="en-US" b="1" i="1" dirty="0" smtClean="0">
                <a:solidFill>
                  <a:schemeClr val="bg1"/>
                </a:solidFill>
              </a:rPr>
              <a:t/>
            </a:r>
            <a:br>
              <a:rPr lang="en-US" b="1" i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The </a:t>
            </a:r>
            <a:r>
              <a:rPr lang="en-US" b="1" i="1" dirty="0">
                <a:solidFill>
                  <a:schemeClr val="bg1"/>
                </a:solidFill>
              </a:rPr>
              <a:t>7 Weeks War (1866)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971550"/>
          </a:xfrm>
          <a:noFill/>
        </p:spPr>
        <p:txBody>
          <a:bodyPr>
            <a:noAutofit/>
          </a:bodyPr>
          <a:lstStyle/>
          <a:p>
            <a:r>
              <a:rPr lang="en-US" sz="6600" b="1" i="1" dirty="0">
                <a:solidFill>
                  <a:schemeClr val="bg1"/>
                </a:solidFill>
              </a:rPr>
              <a:t>Franco – Prussian War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915400" cy="5791200"/>
          </a:xfrm>
          <a:solidFill>
            <a:schemeClr val="tx1">
              <a:lumMod val="50000"/>
              <a:alpha val="70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Bismarck needs southern states, begins to stir up anti – French feeling in both the </a:t>
            </a:r>
            <a:r>
              <a:rPr lang="en-US" dirty="0" smtClean="0">
                <a:solidFill>
                  <a:schemeClr val="bg1"/>
                </a:solidFill>
              </a:rPr>
              <a:t>N </a:t>
            </a:r>
            <a:r>
              <a:rPr lang="en-US" dirty="0">
                <a:solidFill>
                  <a:schemeClr val="bg1"/>
                </a:solidFill>
              </a:rPr>
              <a:t>&amp;</a:t>
            </a:r>
            <a:r>
              <a:rPr lang="en-US" dirty="0" smtClean="0">
                <a:solidFill>
                  <a:schemeClr val="bg1"/>
                </a:solidFill>
              </a:rPr>
              <a:t> S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EMPEROR NAPOLEON III </a:t>
            </a:r>
            <a:r>
              <a:rPr lang="en-US" dirty="0">
                <a:solidFill>
                  <a:schemeClr val="bg1"/>
                </a:solidFill>
              </a:rPr>
              <a:t>– eager for war: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top </a:t>
            </a:r>
            <a:r>
              <a:rPr lang="en-US" dirty="0">
                <a:solidFill>
                  <a:schemeClr val="bg1"/>
                </a:solidFill>
              </a:rPr>
              <a:t>Prussia from gaining power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 victory over Prussia would make him popular </a:t>
            </a:r>
            <a:r>
              <a:rPr lang="en-US" dirty="0" smtClean="0">
                <a:solidFill>
                  <a:schemeClr val="bg1"/>
                </a:solidFill>
              </a:rPr>
              <a:t>w/French </a:t>
            </a:r>
            <a:r>
              <a:rPr lang="en-US" dirty="0">
                <a:solidFill>
                  <a:schemeClr val="bg1"/>
                </a:solidFill>
              </a:rPr>
              <a:t>people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Prussian prince becomes king of </a:t>
            </a:r>
            <a:r>
              <a:rPr lang="en-US" dirty="0" smtClean="0">
                <a:solidFill>
                  <a:schemeClr val="bg1"/>
                </a:solidFill>
              </a:rPr>
              <a:t>Spain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Bismarck </a:t>
            </a:r>
            <a:r>
              <a:rPr lang="en-US" dirty="0">
                <a:solidFill>
                  <a:schemeClr val="bg1"/>
                </a:solidFill>
              </a:rPr>
              <a:t>uses trickery playing on national pride to incite both sides to war.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EMS TELEGRAM</a:t>
            </a:r>
            <a:r>
              <a:rPr lang="en-US" dirty="0">
                <a:solidFill>
                  <a:schemeClr val="bg1"/>
                </a:solidFill>
              </a:rPr>
              <a:t>-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rom </a:t>
            </a:r>
            <a:r>
              <a:rPr lang="en-US" dirty="0">
                <a:solidFill>
                  <a:schemeClr val="bg1"/>
                </a:solidFill>
              </a:rPr>
              <a:t>the Prussian </a:t>
            </a:r>
            <a:r>
              <a:rPr lang="en-US" dirty="0" smtClean="0">
                <a:solidFill>
                  <a:schemeClr val="bg1"/>
                </a:solidFill>
              </a:rPr>
              <a:t>Kaiser Wilhelm I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bg1"/>
                </a:solidFill>
              </a:rPr>
              <a:t>his </a:t>
            </a:r>
            <a:r>
              <a:rPr lang="en-US" dirty="0">
                <a:solidFill>
                  <a:schemeClr val="bg1"/>
                </a:solidFill>
              </a:rPr>
              <a:t>Prime Minister </a:t>
            </a:r>
            <a:r>
              <a:rPr lang="en-US" dirty="0" smtClean="0">
                <a:solidFill>
                  <a:schemeClr val="bg1"/>
                </a:solidFill>
              </a:rPr>
              <a:t>Bismarck</a:t>
            </a:r>
          </a:p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hen </a:t>
            </a:r>
            <a:r>
              <a:rPr lang="en-US" dirty="0">
                <a:solidFill>
                  <a:schemeClr val="bg1"/>
                </a:solidFill>
              </a:rPr>
              <a:t>published (anticipated by Bismarck) </a:t>
            </a:r>
            <a:r>
              <a:rPr lang="en-US" dirty="0" smtClean="0">
                <a:solidFill>
                  <a:schemeClr val="bg1"/>
                </a:solidFill>
              </a:rPr>
              <a:t>triggered </a:t>
            </a:r>
            <a:r>
              <a:rPr lang="en-US" dirty="0">
                <a:solidFill>
                  <a:schemeClr val="bg1"/>
                </a:solidFill>
              </a:rPr>
              <a:t>the Franco-Prussian War (</a:t>
            </a:r>
            <a:r>
              <a:rPr lang="en-US" dirty="0" smtClean="0">
                <a:solidFill>
                  <a:schemeClr val="bg1"/>
                </a:solidFill>
              </a:rPr>
              <a:t>1870-71)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Outlined </a:t>
            </a:r>
            <a:r>
              <a:rPr lang="en-US" dirty="0">
                <a:solidFill>
                  <a:schemeClr val="bg1"/>
                </a:solidFill>
              </a:rPr>
              <a:t>the details of a disagreement </a:t>
            </a:r>
            <a:r>
              <a:rPr lang="en-US" dirty="0" smtClean="0">
                <a:solidFill>
                  <a:schemeClr val="bg1"/>
                </a:solidFill>
              </a:rPr>
              <a:t>b/</a:t>
            </a:r>
            <a:r>
              <a:rPr lang="en-US" dirty="0" err="1" smtClean="0">
                <a:solidFill>
                  <a:schemeClr val="bg1"/>
                </a:solidFill>
              </a:rPr>
              <a:t>tw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Wilhelm &amp;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French ambassador concerning the succession to the Spanish throne.  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Bismarck </a:t>
            </a:r>
            <a:r>
              <a:rPr lang="en-US" dirty="0">
                <a:solidFill>
                  <a:schemeClr val="bg1"/>
                </a:solidFill>
              </a:rPr>
              <a:t>subtly doctored the telegram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chemeClr val="bg1"/>
                </a:solidFill>
              </a:rPr>
              <a:t>impression each </a:t>
            </a:r>
            <a:r>
              <a:rPr lang="en-US" dirty="0">
                <a:solidFill>
                  <a:schemeClr val="bg1"/>
                </a:solidFill>
              </a:rPr>
              <a:t>side had insulted the </a:t>
            </a:r>
            <a:r>
              <a:rPr lang="en-US" dirty="0" smtClean="0">
                <a:solidFill>
                  <a:schemeClr val="bg1"/>
                </a:solidFill>
              </a:rPr>
              <a:t>other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July 1870 - France declares war</a:t>
            </a:r>
          </a:p>
          <a:p>
            <a:r>
              <a:rPr lang="en-US" dirty="0">
                <a:solidFill>
                  <a:schemeClr val="bg1"/>
                </a:solidFill>
              </a:rPr>
              <a:t>South German states blame France for war, come to the aid of the North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Napoleon </a:t>
            </a:r>
            <a:r>
              <a:rPr lang="en-US" dirty="0">
                <a:solidFill>
                  <a:schemeClr val="bg1"/>
                </a:solidFill>
              </a:rPr>
              <a:t>III leads army, is quickly defeated and taken prisoner on September, 1870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January 1871 – Paris surrenders - - - a quick and total victory</a:t>
            </a:r>
          </a:p>
        </p:txBody>
      </p:sp>
    </p:spTree>
    <p:extLst>
      <p:ext uri="{BB962C8B-B14F-4D97-AF65-F5344CB8AC3E}">
        <p14:creationId xmlns:p14="http://schemas.microsoft.com/office/powerpoint/2010/main" val="3148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i="1" dirty="0" smtClean="0">
                <a:solidFill>
                  <a:schemeClr val="bg1"/>
                </a:solidFill>
              </a:rPr>
              <a:t>Unification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562600"/>
          </a:xfrm>
          <a:solidFill>
            <a:schemeClr val="tx1">
              <a:lumMod val="50000"/>
              <a:alpha val="7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Treaty of Frankfurt (May 1871)</a:t>
            </a:r>
          </a:p>
          <a:p>
            <a:r>
              <a:rPr lang="en-US" dirty="0">
                <a:solidFill>
                  <a:schemeClr val="bg1"/>
                </a:solidFill>
              </a:rPr>
              <a:t>Germany gets Alsace and part of Lorraine </a:t>
            </a: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i="1" dirty="0" smtClean="0">
                <a:solidFill>
                  <a:schemeClr val="bg1"/>
                </a:solidFill>
              </a:rPr>
              <a:t>coal </a:t>
            </a:r>
            <a:r>
              <a:rPr lang="en-US" i="1" dirty="0">
                <a:solidFill>
                  <a:schemeClr val="bg1"/>
                </a:solidFill>
              </a:rPr>
              <a:t>and </a:t>
            </a:r>
            <a:r>
              <a:rPr lang="en-US" i="1" dirty="0" smtClean="0">
                <a:solidFill>
                  <a:schemeClr val="bg1"/>
                </a:solidFill>
              </a:rPr>
              <a:t>iron)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France must pay </a:t>
            </a:r>
            <a:r>
              <a:rPr lang="en-US" u="sng" dirty="0">
                <a:solidFill>
                  <a:schemeClr val="bg1"/>
                </a:solidFill>
              </a:rPr>
              <a:t>reparations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rgbClr val="218F55"/>
                </a:solidFill>
              </a:rPr>
              <a:t>$$$$$</a:t>
            </a:r>
            <a:endParaRPr lang="en-US" b="1" dirty="0">
              <a:solidFill>
                <a:srgbClr val="218F5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1871 – leaders of all of the German states meet at the Palace of Versailles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With much ceremony, the 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joins the 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bg1"/>
                </a:solidFill>
              </a:rPr>
              <a:t>German </a:t>
            </a:r>
            <a:r>
              <a:rPr lang="en-US" dirty="0">
                <a:solidFill>
                  <a:schemeClr val="bg1"/>
                </a:solidFill>
              </a:rPr>
              <a:t>Empire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King William I of Prussia became </a:t>
            </a:r>
            <a:r>
              <a:rPr lang="en-US" b="1" dirty="0">
                <a:solidFill>
                  <a:schemeClr val="bg1"/>
                </a:solidFill>
              </a:rPr>
              <a:t>KAISER </a:t>
            </a:r>
            <a:r>
              <a:rPr lang="en-US" dirty="0">
                <a:solidFill>
                  <a:schemeClr val="bg1"/>
                </a:solidFill>
              </a:rPr>
              <a:t>of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    all </a:t>
            </a:r>
            <a:r>
              <a:rPr lang="en-US" dirty="0">
                <a:solidFill>
                  <a:schemeClr val="bg1"/>
                </a:solidFill>
              </a:rPr>
              <a:t>Germany</a:t>
            </a:r>
          </a:p>
          <a:p>
            <a:r>
              <a:rPr lang="en-US" dirty="0">
                <a:solidFill>
                  <a:schemeClr val="bg1"/>
                </a:solidFill>
              </a:rPr>
              <a:t>Otto Von Bismarck was named Chancellor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Constitution was written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2 House legislature adopted</a:t>
            </a:r>
          </a:p>
          <a:p>
            <a:pPr lvl="0"/>
            <a:r>
              <a:rPr lang="en-US" dirty="0">
                <a:solidFill>
                  <a:schemeClr val="bg1"/>
                </a:solidFill>
              </a:rPr>
              <a:t>All men over 25 could vote for members </a:t>
            </a:r>
            <a:r>
              <a:rPr lang="en-US" dirty="0" smtClean="0">
                <a:solidFill>
                  <a:schemeClr val="bg1"/>
                </a:solidFill>
              </a:rPr>
              <a:t>of</a:t>
            </a:r>
          </a:p>
          <a:p>
            <a:pPr marL="0" lv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</a:t>
            </a:r>
            <a:r>
              <a:rPr lang="en-US" dirty="0">
                <a:solidFill>
                  <a:schemeClr val="bg1"/>
                </a:solidFill>
              </a:rPr>
              <a:t>the Reichstag</a:t>
            </a:r>
          </a:p>
          <a:p>
            <a:pPr marL="0" lvl="0" indent="0">
              <a:buNone/>
            </a:pPr>
            <a:r>
              <a:rPr lang="en-US" sz="7700" b="1" dirty="0" smtClean="0">
                <a:solidFill>
                  <a:schemeClr val="bg1"/>
                </a:solidFill>
                <a:latin typeface="Chiller" pitchFamily="82" charset="0"/>
              </a:rPr>
              <a:t>“</a:t>
            </a:r>
            <a:r>
              <a:rPr lang="en-US" sz="7700" b="1" dirty="0">
                <a:solidFill>
                  <a:schemeClr val="bg1"/>
                </a:solidFill>
                <a:latin typeface="Chiller" pitchFamily="82" charset="0"/>
              </a:rPr>
              <a:t>Blood and Iron” </a:t>
            </a:r>
            <a:r>
              <a:rPr lang="en-US" dirty="0">
                <a:solidFill>
                  <a:schemeClr val="bg1"/>
                </a:solidFill>
              </a:rPr>
              <a:t>is a </a:t>
            </a:r>
            <a:r>
              <a:rPr lang="en-US" dirty="0" smtClean="0">
                <a:solidFill>
                  <a:schemeClr val="bg1"/>
                </a:solidFill>
              </a:rPr>
              <a:t>success!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122" name="Picture 2" descr="http://2.bp.blogspot.com/_LApxKDsDWI0/TIb8n3V-0hI/AAAAAAAAEzM/8S7Kz46WEgo/s1600/Blood_Splatter_Texture_by_iEniGmAGraph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4432300" cy="44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6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66800"/>
          </a:xfrm>
          <a:gradFill flip="none" rotWithShape="1">
            <a:gsLst>
              <a:gs pos="10000">
                <a:srgbClr val="000000"/>
              </a:gs>
              <a:gs pos="50000">
                <a:srgbClr val="FF0000"/>
              </a:gs>
              <a:gs pos="90000">
                <a:srgbClr val="FFBF00"/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Germany after Unification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562600"/>
          </a:xfrm>
          <a:solidFill>
            <a:schemeClr val="tx1">
              <a:lumMod val="50000"/>
              <a:alpha val="70000"/>
            </a:schemeClr>
          </a:solidFill>
        </p:spPr>
        <p:txBody>
          <a:bodyPr>
            <a:normAutofit fontScale="92500"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Bismarck </a:t>
            </a:r>
            <a:r>
              <a:rPr lang="en-US" dirty="0">
                <a:solidFill>
                  <a:schemeClr val="bg1"/>
                </a:solidFill>
              </a:rPr>
              <a:t>creates strong army and navy 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Coal and iron promote industry 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High standard of living 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Legislature exists, but Kaiser holds supreme power 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en-US" dirty="0">
                <a:solidFill>
                  <a:schemeClr val="bg1"/>
                </a:solidFill>
              </a:rPr>
              <a:t>Germans pass one of the first social insurance laws 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u="sng" dirty="0" smtClean="0">
                <a:solidFill>
                  <a:schemeClr val="bg1"/>
                </a:solidFill>
              </a:rPr>
              <a:t>SIMILARITIES B/TW ITALY &amp; GERMANY:</a:t>
            </a:r>
            <a:endParaRPr lang="en-US" sz="20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Strong nationalistic emotions, compete for overseas colonies with other European nations</a:t>
            </a:r>
            <a:endParaRPr lang="en-US" sz="1800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Spent large amounts of money and sacrificed many lives in race for these colonies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bg1">
                <a:tint val="80000"/>
                <a:satMod val="300000"/>
              </a:schemeClr>
            </a:gs>
            <a:gs pos="47000">
              <a:schemeClr val="bg1">
                <a:shade val="30000"/>
                <a:satMod val="2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3868143" cy="67818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4000" i="1" dirty="0"/>
              <a:t>Since the time of the middle ages, Italy has been a collection of provinces, early to mid 1800s – Italy was ruled by Austria and the Pope.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b="1" i="1" u="sng" dirty="0">
                <a:solidFill>
                  <a:srgbClr val="218F55"/>
                </a:solidFill>
                <a:latin typeface="Arial Narrow" pitchFamily="34" charset="0"/>
              </a:rPr>
              <a:t>Major </a:t>
            </a:r>
            <a:r>
              <a:rPr lang="en-US" sz="3800" b="1" i="1" u="sng" dirty="0" smtClean="0">
                <a:solidFill>
                  <a:srgbClr val="218F55"/>
                </a:solidFill>
                <a:latin typeface="Arial Narrow" pitchFamily="34" charset="0"/>
              </a:rPr>
              <a:t>Obstacles </a:t>
            </a:r>
            <a:r>
              <a:rPr lang="en-US" sz="3800" b="1" i="1" u="sng" dirty="0">
                <a:solidFill>
                  <a:srgbClr val="218F55"/>
                </a:solidFill>
                <a:latin typeface="Arial Narrow" pitchFamily="34" charset="0"/>
              </a:rPr>
              <a:t>to </a:t>
            </a:r>
            <a:r>
              <a:rPr lang="en-US" sz="3800" b="1" i="1" u="sng" dirty="0" smtClean="0">
                <a:solidFill>
                  <a:srgbClr val="218F55"/>
                </a:solidFill>
                <a:latin typeface="Arial Narrow" pitchFamily="34" charset="0"/>
              </a:rPr>
              <a:t>Unification</a:t>
            </a:r>
            <a:endParaRPr lang="en-US" sz="3800" dirty="0">
              <a:solidFill>
                <a:srgbClr val="218F55"/>
              </a:solidFill>
              <a:latin typeface="Arial Narrow" pitchFamily="34" charset="0"/>
            </a:endParaRPr>
          </a:p>
          <a:p>
            <a:pPr lvl="0"/>
            <a:r>
              <a:rPr lang="en-US" sz="4000" dirty="0">
                <a:solidFill>
                  <a:srgbClr val="FF0000"/>
                </a:solidFill>
              </a:rPr>
              <a:t>Austrian </a:t>
            </a:r>
            <a:r>
              <a:rPr lang="en-US" sz="4000" dirty="0" smtClean="0">
                <a:solidFill>
                  <a:srgbClr val="FF0000"/>
                </a:solidFill>
              </a:rPr>
              <a:t>Rule</a:t>
            </a:r>
          </a:p>
          <a:p>
            <a:pPr lvl="1"/>
            <a:r>
              <a:rPr lang="en-US" sz="3800" dirty="0" smtClean="0"/>
              <a:t>Austria controlled major portions of Italy and had no wish to give them up.</a:t>
            </a:r>
            <a:endParaRPr lang="en-US" sz="3800" dirty="0"/>
          </a:p>
          <a:p>
            <a:pPr lvl="0"/>
            <a:r>
              <a:rPr lang="en-US" sz="4000" dirty="0">
                <a:solidFill>
                  <a:srgbClr val="FF0000"/>
                </a:solidFill>
              </a:rPr>
              <a:t>The </a:t>
            </a:r>
            <a:r>
              <a:rPr lang="en-US" sz="4000" dirty="0" smtClean="0">
                <a:solidFill>
                  <a:srgbClr val="FF0000"/>
                </a:solidFill>
              </a:rPr>
              <a:t>Pope</a:t>
            </a:r>
          </a:p>
          <a:p>
            <a:pPr lvl="1"/>
            <a:r>
              <a:rPr lang="en-US" sz="3800" dirty="0" smtClean="0"/>
              <a:t>The </a:t>
            </a:r>
            <a:r>
              <a:rPr lang="en-US" sz="3800" dirty="0"/>
              <a:t>Pope ruled the Papal States in central Italy; a strong national government would threaten church ownership of the lands</a:t>
            </a:r>
            <a:r>
              <a:rPr lang="en-US" sz="3800" dirty="0" smtClean="0"/>
              <a:t>.</a:t>
            </a:r>
            <a:endParaRPr lang="en-US" sz="3800" dirty="0"/>
          </a:p>
        </p:txBody>
      </p:sp>
      <p:pic>
        <p:nvPicPr>
          <p:cNvPr id="2050" name="Picture 2" descr="http://users.dickinson.edu/~rhyne/232/Three/Bound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43" y="0"/>
            <a:ext cx="5352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62600" y="76200"/>
            <a:ext cx="21336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44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33000">
              <a:schemeClr val="bg1">
                <a:shade val="30000"/>
                <a:satMod val="2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GIUSEPPE’S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0678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218F55"/>
                </a:solidFill>
              </a:rPr>
              <a:t>GIUSEPPE MAZZINI </a:t>
            </a:r>
            <a:r>
              <a:rPr lang="en-US" b="1" dirty="0"/>
              <a:t>– </a:t>
            </a:r>
            <a:r>
              <a:rPr lang="en-US" dirty="0"/>
              <a:t>founded Young Italy, “The Soul of Italian Unification” (</a:t>
            </a:r>
            <a:r>
              <a:rPr lang="en-US" i="1" dirty="0"/>
              <a:t>secret society </a:t>
            </a:r>
            <a:r>
              <a:rPr lang="en-US" i="1" dirty="0" smtClean="0"/>
              <a:t>- called </a:t>
            </a:r>
            <a:r>
              <a:rPr lang="en-US" i="1" dirty="0"/>
              <a:t>for the unity of Italy under a representative government)</a:t>
            </a:r>
            <a:endParaRPr lang="en-US" dirty="0"/>
          </a:p>
          <a:p>
            <a:pPr lvl="1"/>
            <a:r>
              <a:rPr lang="en-US" dirty="0"/>
              <a:t>Mazzini stirs up revolts in several cities that are quickly put </a:t>
            </a:r>
            <a:r>
              <a:rPr lang="en-US" dirty="0" smtClean="0"/>
              <a:t>down</a:t>
            </a:r>
            <a:endParaRPr lang="en-US" dirty="0"/>
          </a:p>
          <a:p>
            <a:pPr lvl="1"/>
            <a:r>
              <a:rPr lang="en-US" i="1" dirty="0"/>
              <a:t>Mazzini flees to France, and then later to Switzerland</a:t>
            </a:r>
            <a:endParaRPr lang="en-US" dirty="0"/>
          </a:p>
          <a:p>
            <a:pPr lvl="1"/>
            <a:r>
              <a:rPr lang="en-US" dirty="0"/>
              <a:t>He continues to promote unification with his writings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rgbClr val="218F55"/>
                </a:solidFill>
              </a:rPr>
              <a:t>GIUSEPPE GARIBALDI </a:t>
            </a:r>
            <a:r>
              <a:rPr lang="en-US" b="1" dirty="0"/>
              <a:t>– </a:t>
            </a:r>
            <a:r>
              <a:rPr lang="en-US" dirty="0"/>
              <a:t>worked with Mazzini (1830s)</a:t>
            </a:r>
          </a:p>
          <a:p>
            <a:pPr lvl="1"/>
            <a:r>
              <a:rPr lang="en-US" dirty="0"/>
              <a:t>1848 – leads troops in the North against Austria, failed</a:t>
            </a:r>
          </a:p>
          <a:p>
            <a:pPr lvl="1"/>
            <a:r>
              <a:rPr lang="en-US" dirty="0"/>
              <a:t>1849 – attacks Rome in the hopes of setting up a more liberal government; </a:t>
            </a:r>
            <a:r>
              <a:rPr lang="en-US" i="1" dirty="0"/>
              <a:t>take away some of the power of the </a:t>
            </a:r>
            <a:r>
              <a:rPr lang="en-US" i="1" dirty="0" smtClean="0"/>
              <a:t>Pope</a:t>
            </a:r>
            <a:endParaRPr lang="en-US" dirty="0" smtClean="0"/>
          </a:p>
          <a:p>
            <a:pPr lvl="1"/>
            <a:r>
              <a:rPr lang="en-US" dirty="0" smtClean="0"/>
              <a:t>Garibaldi </a:t>
            </a:r>
            <a:r>
              <a:rPr lang="en-US" dirty="0"/>
              <a:t>goes into hiding to protect his freedom</a:t>
            </a:r>
          </a:p>
        </p:txBody>
      </p:sp>
    </p:spTree>
    <p:extLst>
      <p:ext uri="{BB962C8B-B14F-4D97-AF65-F5344CB8AC3E}">
        <p14:creationId xmlns:p14="http://schemas.microsoft.com/office/powerpoint/2010/main" val="3696786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26000">
              <a:schemeClr val="bg1">
                <a:shade val="30000"/>
                <a:satMod val="2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Cavour &amp; Emmanuel II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18F55"/>
                </a:solidFill>
              </a:rPr>
              <a:t>CAMILLO DI CAVOUR </a:t>
            </a:r>
            <a:r>
              <a:rPr lang="en-US" b="1" dirty="0"/>
              <a:t>– </a:t>
            </a:r>
            <a:r>
              <a:rPr lang="en-US" dirty="0"/>
              <a:t>believes in constitutional monarchy and industrial growth</a:t>
            </a:r>
          </a:p>
          <a:p>
            <a:r>
              <a:rPr lang="en-US" dirty="0"/>
              <a:t>1852 – movement gains new life</a:t>
            </a:r>
          </a:p>
          <a:p>
            <a:r>
              <a:rPr lang="en-US" i="1" dirty="0"/>
              <a:t>RISORGIMENTO – </a:t>
            </a:r>
            <a:r>
              <a:rPr lang="en-US" dirty="0"/>
              <a:t>reawakening</a:t>
            </a:r>
          </a:p>
          <a:p>
            <a:pPr lvl="0"/>
            <a:r>
              <a:rPr lang="en-US" dirty="0"/>
              <a:t>Through the newspaper, stirs up anti – Austrian feeling, pushes for northern states to </a:t>
            </a:r>
            <a:r>
              <a:rPr lang="en-US" dirty="0" smtClean="0"/>
              <a:t>unite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1852 – </a:t>
            </a:r>
            <a:r>
              <a:rPr lang="en-US" b="1" dirty="0">
                <a:solidFill>
                  <a:srgbClr val="218F55"/>
                </a:solidFill>
              </a:rPr>
              <a:t>KING VICTOR EMMANUEL II </a:t>
            </a:r>
            <a:r>
              <a:rPr lang="en-US" dirty="0"/>
              <a:t>of Sardinia and Piedmont, names </a:t>
            </a:r>
            <a:r>
              <a:rPr lang="en-US" b="1" dirty="0">
                <a:solidFill>
                  <a:srgbClr val="FF0000"/>
                </a:solidFill>
              </a:rPr>
              <a:t>CAVOUR</a:t>
            </a:r>
            <a:r>
              <a:rPr lang="en-US" dirty="0"/>
              <a:t> Prime Minister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While in Piedmont – encouraged building of factories and railroads increased trade with other </a:t>
            </a:r>
            <a:r>
              <a:rPr lang="en-US" dirty="0" smtClean="0"/>
              <a:t>nations</a:t>
            </a:r>
            <a:endParaRPr lang="en-US" dirty="0"/>
          </a:p>
          <a:p>
            <a:r>
              <a:rPr lang="en-US" dirty="0"/>
              <a:t>Built it up to win territory </a:t>
            </a:r>
            <a:r>
              <a:rPr lang="en-US" dirty="0" smtClean="0"/>
              <a:t>from Austria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975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44000">
              <a:schemeClr val="bg1">
                <a:shade val="30000"/>
                <a:satMod val="20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Dealing with the Austrians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867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CAVOUR</a:t>
            </a:r>
            <a:r>
              <a:rPr lang="en-US" dirty="0"/>
              <a:t> moves 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against </a:t>
            </a:r>
            <a:r>
              <a:rPr lang="en-US" dirty="0"/>
              <a:t>the Austrians</a:t>
            </a:r>
            <a:endParaRPr lang="en-US" sz="2000" dirty="0"/>
          </a:p>
          <a:p>
            <a:pPr lvl="0"/>
            <a:r>
              <a:rPr lang="en-US" dirty="0"/>
              <a:t>Arranges secret alliance </a:t>
            </a:r>
            <a:r>
              <a:rPr lang="en-US" dirty="0" smtClean="0"/>
              <a:t>w/France</a:t>
            </a:r>
            <a:r>
              <a:rPr lang="en-US" dirty="0"/>
              <a:t>, then provoked war against </a:t>
            </a:r>
            <a:r>
              <a:rPr lang="en-US" dirty="0" smtClean="0"/>
              <a:t>Austria</a:t>
            </a:r>
            <a:endParaRPr lang="en-US" sz="2000" dirty="0"/>
          </a:p>
          <a:p>
            <a:pPr lvl="0"/>
            <a:r>
              <a:rPr lang="en-US" dirty="0"/>
              <a:t>Austria invades Piedmont, French aid the Italians </a:t>
            </a:r>
            <a:endParaRPr lang="en-US" sz="2000" dirty="0"/>
          </a:p>
          <a:p>
            <a:pPr lvl="0"/>
            <a:r>
              <a:rPr lang="en-US" dirty="0"/>
              <a:t>War ends in July 1859 – Piedmont receives the northern Italian state of Lombardy, previously controlled by Austria. 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	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AUSTRIAN INVASION – increases nationalism, </a:t>
            </a:r>
            <a:r>
              <a:rPr lang="en-US" dirty="0" smtClean="0"/>
              <a:t>revs </a:t>
            </a:r>
            <a:r>
              <a:rPr lang="en-US" dirty="0"/>
              <a:t>break out in:</a:t>
            </a:r>
            <a:endParaRPr lang="en-US" sz="2000" dirty="0"/>
          </a:p>
          <a:p>
            <a:pPr lvl="1"/>
            <a:r>
              <a:rPr lang="en-US" dirty="0"/>
              <a:t>Tuscany</a:t>
            </a:r>
            <a:endParaRPr lang="en-US" sz="1800" dirty="0"/>
          </a:p>
          <a:p>
            <a:pPr lvl="1"/>
            <a:r>
              <a:rPr lang="en-US" dirty="0"/>
              <a:t>Parma</a:t>
            </a:r>
            <a:endParaRPr lang="en-US" sz="1800" dirty="0"/>
          </a:p>
          <a:p>
            <a:pPr lvl="1"/>
            <a:r>
              <a:rPr lang="en-US" dirty="0"/>
              <a:t>Modena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1860 – with backing of France, these states join Piedmont and foundation of Italy is built.</a:t>
            </a:r>
          </a:p>
        </p:txBody>
      </p:sp>
    </p:spTree>
    <p:extLst>
      <p:ext uri="{BB962C8B-B14F-4D97-AF65-F5344CB8AC3E}">
        <p14:creationId xmlns:p14="http://schemas.microsoft.com/office/powerpoint/2010/main" val="88984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67000">
              <a:schemeClr val="bg1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cap="all" dirty="0">
                <a:solidFill>
                  <a:srgbClr val="FF0000"/>
                </a:solidFill>
              </a:rPr>
              <a:t>The Return of </a:t>
            </a:r>
            <a:r>
              <a:rPr lang="en-US" sz="5400" b="1" cap="all" dirty="0" smtClean="0">
                <a:solidFill>
                  <a:srgbClr val="FF0000"/>
                </a:solidFill>
              </a:rPr>
              <a:t>Garibaldi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May 1860 – lands in Sicily with 1,000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Shirts </a:t>
            </a:r>
          </a:p>
          <a:p>
            <a:pPr lvl="0"/>
            <a:r>
              <a:rPr lang="en-US" dirty="0"/>
              <a:t>Defeat larger Bourbon professional army </a:t>
            </a:r>
          </a:p>
          <a:p>
            <a:pPr lvl="0"/>
            <a:r>
              <a:rPr lang="en-US" dirty="0"/>
              <a:t>Captures the Kingdom of the Two </a:t>
            </a:r>
            <a:r>
              <a:rPr lang="en-US" dirty="0" err="1"/>
              <a:t>Sicilies</a:t>
            </a:r>
            <a:r>
              <a:rPr lang="en-US" dirty="0"/>
              <a:t>, leaves Rome untouched </a:t>
            </a:r>
          </a:p>
          <a:p>
            <a:pPr lvl="0"/>
            <a:r>
              <a:rPr lang="en-US" dirty="0"/>
              <a:t>Garibaldi transfers control to king of Piedmont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KING VICTOR EMMANUEL</a:t>
            </a:r>
            <a:r>
              <a:rPr lang="en-US" i="1" dirty="0"/>
              <a:t> – </a:t>
            </a:r>
            <a:r>
              <a:rPr lang="en-US" dirty="0"/>
              <a:t>named king in March 1861</a:t>
            </a:r>
          </a:p>
          <a:p>
            <a:pPr marL="0" indent="0">
              <a:buNone/>
            </a:pPr>
            <a:r>
              <a:rPr lang="en-US" b="1" cap="all" dirty="0"/>
              <a:t>Cavour</a:t>
            </a:r>
            <a:r>
              <a:rPr lang="en-US" b="1" dirty="0"/>
              <a:t> </a:t>
            </a:r>
            <a:r>
              <a:rPr lang="en-US" b="1" i="1" dirty="0"/>
              <a:t>– </a:t>
            </a:r>
            <a:r>
              <a:rPr lang="en-US" dirty="0"/>
              <a:t>dies before seeing the complete unification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With French support, the Vatican is set up</a:t>
            </a:r>
          </a:p>
          <a:p>
            <a:r>
              <a:rPr lang="en-US" dirty="0"/>
              <a:t>Rome becomes the capital of the </a:t>
            </a:r>
            <a:r>
              <a:rPr lang="en-US" dirty="0">
                <a:solidFill>
                  <a:srgbClr val="218F55"/>
                </a:solidFill>
              </a:rPr>
              <a:t>Kingdom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Italy</a:t>
            </a:r>
          </a:p>
        </p:txBody>
      </p:sp>
    </p:spTree>
    <p:extLst>
      <p:ext uri="{BB962C8B-B14F-4D97-AF65-F5344CB8AC3E}">
        <p14:creationId xmlns:p14="http://schemas.microsoft.com/office/powerpoint/2010/main" val="32735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218F55"/>
                </a:solidFill>
              </a:rPr>
              <a:t>Italy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/>
              <a:t>after</a:t>
            </a:r>
            <a:r>
              <a:rPr lang="en-US" sz="6000" b="1" dirty="0" smtClean="0">
                <a:solidFill>
                  <a:srgbClr val="FF0000"/>
                </a:solidFill>
              </a:rPr>
              <a:t> Unification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410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 smtClean="0"/>
              <a:t>Plagued </a:t>
            </a:r>
            <a:r>
              <a:rPr lang="en-US" sz="3600" dirty="0"/>
              <a:t>by problems </a:t>
            </a:r>
          </a:p>
          <a:p>
            <a:pPr lvl="0"/>
            <a:r>
              <a:rPr lang="en-US" sz="3600" dirty="0"/>
              <a:t>Few natural resources, low industry </a:t>
            </a:r>
          </a:p>
          <a:p>
            <a:pPr lvl="0"/>
            <a:r>
              <a:rPr lang="en-US" sz="3600" dirty="0"/>
              <a:t>Population is poor and illiterate </a:t>
            </a:r>
          </a:p>
          <a:p>
            <a:pPr lvl="0"/>
            <a:r>
              <a:rPr lang="en-US" sz="3600" dirty="0"/>
              <a:t>Constitutional monarchy with parliament </a:t>
            </a:r>
          </a:p>
          <a:p>
            <a:pPr lvl="0"/>
            <a:r>
              <a:rPr lang="en-US" sz="3600" dirty="0"/>
              <a:t>1912 – all Italian men given right to vote, some traded votes for money </a:t>
            </a:r>
          </a:p>
          <a:p>
            <a:r>
              <a:rPr lang="en-US" sz="3600" dirty="0"/>
              <a:t>Roman Catholic church refuses to recognize Italy</a:t>
            </a:r>
          </a:p>
        </p:txBody>
      </p:sp>
    </p:spTree>
    <p:extLst>
      <p:ext uri="{BB962C8B-B14F-4D97-AF65-F5344CB8AC3E}">
        <p14:creationId xmlns:p14="http://schemas.microsoft.com/office/powerpoint/2010/main" val="40854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096000" cy="1600200"/>
          </a:xfrm>
          <a:solidFill>
            <a:schemeClr val="tx1">
              <a:lumMod val="50000"/>
              <a:alpha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7300" b="1" dirty="0">
                <a:solidFill>
                  <a:schemeClr val="bg1"/>
                </a:solidFill>
                <a:latin typeface="Chiller" pitchFamily="82" charset="0"/>
              </a:rPr>
              <a:t>“Blood &amp;</a:t>
            </a:r>
            <a:r>
              <a:rPr lang="en-US" sz="7300" b="1" dirty="0" smtClean="0">
                <a:solidFill>
                  <a:schemeClr val="bg1"/>
                </a:solidFill>
                <a:latin typeface="Chiller" pitchFamily="82" charset="0"/>
              </a:rPr>
              <a:t> </a:t>
            </a:r>
            <a:r>
              <a:rPr lang="en-US" sz="7300" b="1" dirty="0">
                <a:solidFill>
                  <a:schemeClr val="bg1"/>
                </a:solidFill>
                <a:latin typeface="Chiller" pitchFamily="82" charset="0"/>
              </a:rPr>
              <a:t>Iron</a:t>
            </a:r>
            <a:r>
              <a:rPr lang="en-US" sz="7300" b="1" dirty="0" smtClean="0">
                <a:solidFill>
                  <a:schemeClr val="bg1"/>
                </a:solidFill>
                <a:latin typeface="Chiller" pitchFamily="82" charset="0"/>
              </a:rPr>
              <a:t>”</a:t>
            </a:r>
            <a:r>
              <a:rPr lang="en-US" sz="7300" b="1" dirty="0">
                <a:solidFill>
                  <a:srgbClr val="C00000"/>
                </a:solidFill>
                <a:latin typeface="Chiller" pitchFamily="82" charset="0"/>
              </a:rPr>
              <a:t/>
            </a:r>
            <a:br>
              <a:rPr lang="en-US" sz="7300" b="1" dirty="0">
                <a:solidFill>
                  <a:srgbClr val="C00000"/>
                </a:solidFill>
                <a:latin typeface="Chiller" pitchFamily="82" charset="0"/>
              </a:rPr>
            </a:br>
            <a:r>
              <a:rPr lang="en-US" b="1" dirty="0">
                <a:solidFill>
                  <a:schemeClr val="bg1"/>
                </a:solidFill>
              </a:rPr>
              <a:t>The Unification of </a:t>
            </a:r>
            <a:r>
              <a:rPr lang="en-US" b="1" dirty="0" smtClean="0">
                <a:solidFill>
                  <a:schemeClr val="bg1"/>
                </a:solidFill>
              </a:rPr>
              <a:t>Germany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00" name="Picture 4" descr="http://2.bp.blogspot.com/_LApxKDsDWI0/TIb8n3V-0hI/AAAAAAAAEzM/8S7Kz46WEgo/s1600/Blood_Splatter_Texture_by_iEniGmAGraph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4460" y="-24384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53000"/>
          </a:xfrm>
          <a:solidFill>
            <a:schemeClr val="tx1">
              <a:lumMod val="50000"/>
              <a:alpha val="7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dirty="0" smtClean="0">
                <a:solidFill>
                  <a:schemeClr val="bg1"/>
                </a:solidFill>
              </a:rPr>
              <a:t>1790s – 1814, </a:t>
            </a:r>
            <a:r>
              <a:rPr lang="en-US" dirty="0">
                <a:solidFill>
                  <a:schemeClr val="bg1"/>
                </a:solidFill>
              </a:rPr>
              <a:t>French </a:t>
            </a:r>
            <a:r>
              <a:rPr lang="en-US" dirty="0" smtClean="0">
                <a:solidFill>
                  <a:schemeClr val="bg1"/>
                </a:solidFill>
              </a:rPr>
              <a:t>troops </a:t>
            </a:r>
            <a:r>
              <a:rPr lang="en-US" dirty="0">
                <a:solidFill>
                  <a:schemeClr val="bg1"/>
                </a:solidFill>
              </a:rPr>
              <a:t>conquered &amp;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occupied the </a:t>
            </a:r>
            <a:r>
              <a:rPr lang="en-US" dirty="0" smtClean="0">
                <a:solidFill>
                  <a:schemeClr val="bg1"/>
                </a:solidFill>
              </a:rPr>
              <a:t>area later known as the </a:t>
            </a:r>
            <a:r>
              <a:rPr lang="en-US" dirty="0">
                <a:solidFill>
                  <a:schemeClr val="bg1"/>
                </a:solidFill>
              </a:rPr>
              <a:t>German Empire. </a:t>
            </a:r>
            <a:endParaRPr lang="en-US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b="1" u="sng" dirty="0" smtClean="0">
                <a:solidFill>
                  <a:schemeClr val="bg1"/>
                </a:solidFill>
              </a:rPr>
              <a:t>French domination</a:t>
            </a:r>
            <a:r>
              <a:rPr lang="en-US" b="1" dirty="0" smtClean="0">
                <a:solidFill>
                  <a:schemeClr val="bg1"/>
                </a:solidFill>
              </a:rPr>
              <a:t>: </a:t>
            </a:r>
            <a:r>
              <a:rPr lang="en-US" dirty="0" smtClean="0">
                <a:solidFill>
                  <a:schemeClr val="bg1"/>
                </a:solidFill>
              </a:rPr>
              <a:t>(Napoleon I helped German unification)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 smtClean="0">
                <a:solidFill>
                  <a:schemeClr val="bg1"/>
                </a:solidFill>
              </a:rPr>
              <a:t>elped </a:t>
            </a:r>
            <a:r>
              <a:rPr lang="en-US" dirty="0">
                <a:solidFill>
                  <a:schemeClr val="bg1"/>
                </a:solidFill>
              </a:rPr>
              <a:t>to modernize and consolidate </a:t>
            </a:r>
            <a:r>
              <a:rPr lang="en-US" dirty="0" smtClean="0">
                <a:solidFill>
                  <a:schemeClr val="bg1"/>
                </a:solidFill>
              </a:rPr>
              <a:t>Germany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parked </a:t>
            </a:r>
            <a:r>
              <a:rPr lang="en-US" dirty="0">
                <a:solidFill>
                  <a:schemeClr val="bg1"/>
                </a:solidFill>
              </a:rPr>
              <a:t>the first upsurge of German </a:t>
            </a:r>
            <a:r>
              <a:rPr lang="en-US" dirty="0" smtClean="0">
                <a:solidFill>
                  <a:schemeClr val="bg1"/>
                </a:solidFill>
              </a:rPr>
              <a:t>nationalism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ncouraged </a:t>
            </a:r>
            <a:r>
              <a:rPr lang="en-US" dirty="0">
                <a:solidFill>
                  <a:schemeClr val="bg1"/>
                </a:solidFill>
              </a:rPr>
              <a:t>many of the middle-sized German states to absorb huge numbers of small independent </a:t>
            </a:r>
            <a:r>
              <a:rPr lang="en-US" dirty="0" smtClean="0">
                <a:solidFill>
                  <a:schemeClr val="bg1"/>
                </a:solidFill>
              </a:rPr>
              <a:t>territories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Powerful </a:t>
            </a:r>
            <a:r>
              <a:rPr lang="en-US" dirty="0">
                <a:solidFill>
                  <a:schemeClr val="bg1"/>
                </a:solidFill>
              </a:rPr>
              <a:t>German </a:t>
            </a:r>
            <a:r>
              <a:rPr lang="en-US" dirty="0" smtClean="0">
                <a:solidFill>
                  <a:schemeClr val="bg1"/>
                </a:solidFill>
              </a:rPr>
              <a:t>princes (often </a:t>
            </a:r>
            <a:r>
              <a:rPr lang="en-US" dirty="0">
                <a:solidFill>
                  <a:schemeClr val="bg1"/>
                </a:solidFill>
              </a:rPr>
              <a:t>in alliance </a:t>
            </a:r>
            <a:r>
              <a:rPr lang="en-US" dirty="0" smtClean="0">
                <a:solidFill>
                  <a:schemeClr val="bg1"/>
                </a:solidFill>
              </a:rPr>
              <a:t>w/France)</a:t>
            </a:r>
          </a:p>
          <a:p>
            <a:pPr lvl="1" algn="just"/>
            <a:r>
              <a:rPr lang="en-US" dirty="0" smtClean="0">
                <a:solidFill>
                  <a:schemeClr val="bg1"/>
                </a:solidFill>
              </a:rPr>
              <a:t>seized chance </a:t>
            </a:r>
            <a:r>
              <a:rPr lang="en-US" dirty="0">
                <a:solidFill>
                  <a:schemeClr val="bg1"/>
                </a:solidFill>
              </a:rPr>
              <a:t>to enlarge their lands </a:t>
            </a:r>
            <a:r>
              <a:rPr lang="en-US" dirty="0" smtClean="0">
                <a:solidFill>
                  <a:schemeClr val="bg1"/>
                </a:solidFill>
              </a:rPr>
              <a:t>&amp; </a:t>
            </a:r>
            <a:r>
              <a:rPr lang="en-US" dirty="0">
                <a:solidFill>
                  <a:schemeClr val="bg1"/>
                </a:solidFill>
              </a:rPr>
              <a:t>refused to restore the annexed units to independence after Napoleon's </a:t>
            </a:r>
            <a:r>
              <a:rPr lang="en-US" dirty="0" smtClean="0">
                <a:solidFill>
                  <a:schemeClr val="bg1"/>
                </a:solidFill>
              </a:rPr>
              <a:t>defeat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# </a:t>
            </a:r>
            <a:r>
              <a:rPr lang="en-US" dirty="0">
                <a:solidFill>
                  <a:schemeClr val="bg1"/>
                </a:solidFill>
              </a:rPr>
              <a:t>of independent &amp;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semi-independent </a:t>
            </a:r>
            <a:r>
              <a:rPr lang="en-US" dirty="0" smtClean="0">
                <a:solidFill>
                  <a:schemeClr val="bg1"/>
                </a:solidFill>
              </a:rPr>
              <a:t>states=1000 </a:t>
            </a:r>
            <a:r>
              <a:rPr lang="en-US" dirty="0">
                <a:solidFill>
                  <a:schemeClr val="bg1"/>
                </a:solidFill>
              </a:rPr>
              <a:t>in 1792 </a:t>
            </a:r>
            <a:r>
              <a:rPr lang="en-US" dirty="0" smtClean="0">
                <a:solidFill>
                  <a:schemeClr val="bg1"/>
                </a:solidFill>
              </a:rPr>
              <a:t>(b/</a:t>
            </a:r>
            <a:r>
              <a:rPr lang="en-US" dirty="0" err="1" smtClean="0">
                <a:solidFill>
                  <a:schemeClr val="bg1"/>
                </a:solidFill>
              </a:rPr>
              <a:t>tw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300 &amp; 400 fully </a:t>
            </a:r>
            <a:r>
              <a:rPr lang="en-US" dirty="0" smtClean="0">
                <a:solidFill>
                  <a:schemeClr val="bg1"/>
                </a:solidFill>
              </a:rPr>
              <a:t>independent)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25 </a:t>
            </a:r>
            <a:r>
              <a:rPr lang="en-US" dirty="0">
                <a:solidFill>
                  <a:schemeClr val="bg1"/>
                </a:solidFill>
              </a:rPr>
              <a:t>years later </a:t>
            </a:r>
            <a:r>
              <a:rPr lang="en-US" dirty="0" smtClean="0">
                <a:solidFill>
                  <a:schemeClr val="bg1"/>
                </a:solidFill>
              </a:rPr>
              <a:t>approx. 30 – 40 states remained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6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"/>
            <a:ext cx="9144000" cy="1893569"/>
          </a:xfrm>
          <a:solidFill>
            <a:schemeClr val="tx1">
              <a:lumMod val="50000"/>
              <a:alpha val="7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Germany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was a loose confederation of 38 states ruled by princes or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kings</a:t>
            </a:r>
            <a:endParaRPr lang="en-US" sz="2200" dirty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PRUSSIA 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was 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the largest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Napoleonic Wars – 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caused formation of the Confederation of the Rhine </a:t>
            </a:r>
          </a:p>
          <a:p>
            <a:pPr lvl="0">
              <a:spcBef>
                <a:spcPts val="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Fredrick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William &amp;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Otto Von Bismarck – 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William appoints Bismarck chief 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minister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Bismarck 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will </a:t>
            </a:r>
            <a:r>
              <a:rPr lang="en-US" sz="2200" dirty="0">
                <a:solidFill>
                  <a:schemeClr val="bg1"/>
                </a:solidFill>
                <a:latin typeface="Arial Narrow" pitchFamily="34" charset="0"/>
              </a:rPr>
              <a:t>use war to achieve aim of German </a:t>
            </a:r>
            <a:r>
              <a:rPr lang="en-US" sz="2200" dirty="0" smtClean="0">
                <a:solidFill>
                  <a:schemeClr val="bg1"/>
                </a:solidFill>
                <a:latin typeface="Arial Narrow" pitchFamily="34" charset="0"/>
              </a:rPr>
              <a:t>Unification</a:t>
            </a:r>
            <a:endParaRPr lang="en-US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074" name="Picture 2" descr="gerun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904999"/>
            <a:ext cx="7134225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590800"/>
            <a:ext cx="2009775" cy="3262432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Obstacles-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       </a:t>
            </a:r>
          </a:p>
          <a:p>
            <a:pPr lvl="0"/>
            <a:endParaRPr lang="en-US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Austria &amp; France: 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feared having a large, strong nation at their border</a:t>
            </a:r>
          </a:p>
          <a:p>
            <a:pPr lvl="0"/>
            <a:endParaRPr lang="en-US" sz="20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lvl="0"/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Princes: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lvl="0"/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</a:rPr>
              <a:t>feared losing their power</a:t>
            </a:r>
          </a:p>
        </p:txBody>
      </p:sp>
    </p:spTree>
    <p:extLst>
      <p:ext uri="{BB962C8B-B14F-4D97-AF65-F5344CB8AC3E}">
        <p14:creationId xmlns:p14="http://schemas.microsoft.com/office/powerpoint/2010/main" val="78368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935</Words>
  <Application>Microsoft Office PowerPoint</Application>
  <PresentationFormat>On-screen Show (4:3)</PresentationFormat>
  <Paragraphs>157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Office Theme</vt:lpstr>
      <vt:lpstr>iRespondQuestionMaster</vt:lpstr>
      <vt:lpstr>iRespondGraphMaster</vt:lpstr>
      <vt:lpstr>PowerPoint Presentation</vt:lpstr>
      <vt:lpstr>PowerPoint Presentation</vt:lpstr>
      <vt:lpstr>GIUSEPPE’S</vt:lpstr>
      <vt:lpstr>Cavour &amp; Emmanuel II</vt:lpstr>
      <vt:lpstr>Dealing with the Austrians</vt:lpstr>
      <vt:lpstr>The Return of Garibaldi</vt:lpstr>
      <vt:lpstr>Italy after Unification</vt:lpstr>
      <vt:lpstr>“Blood &amp; Iron” The Unification of Germany</vt:lpstr>
      <vt:lpstr>PowerPoint Presentation</vt:lpstr>
      <vt:lpstr>Schleswig – Holstein</vt:lpstr>
      <vt:lpstr>Austro – Prussian War The 7 Weeks War (1866)</vt:lpstr>
      <vt:lpstr>Franco – Prussian War</vt:lpstr>
      <vt:lpstr>Unification</vt:lpstr>
      <vt:lpstr>Germany after Unification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Herndon</dc:creator>
  <cp:lastModifiedBy>Shannon Herndon</cp:lastModifiedBy>
  <cp:revision>33</cp:revision>
  <dcterms:created xsi:type="dcterms:W3CDTF">2012-04-24T14:38:43Z</dcterms:created>
  <dcterms:modified xsi:type="dcterms:W3CDTF">2014-11-13T20:31:12Z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