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swald" panose="020B0604020202020204" charset="0"/>
      <p:regular r:id="rId12"/>
      <p:bold r:id="rId13"/>
    </p:embeddedFont>
    <p:embeddedFont>
      <p:font typeface="Average" panose="020B0604020202020204" charset="0"/>
      <p:regular r:id="rId14"/>
    </p:embeddedFont>
    <p:embeddedFont>
      <p:font typeface="Bree Serif"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31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7de56c56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7de56c56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7de56c56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7de56c56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7de56c56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7de56c56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7de56c562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7de56c56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7de56c56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7de56c56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7de56c56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7de56c56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7de56c562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7de56c56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7de56c56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7de56c56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lt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7" name="Google Shape;57;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lt1"/>
              </a:buClr>
              <a:buSzPts val="1400"/>
              <a:buChar char="●"/>
              <a:defRPr sz="1100"/>
            </a:lvl1pPr>
            <a:lvl2pPr marL="914400" lvl="1" indent="-317500" algn="l">
              <a:lnSpc>
                <a:spcPct val="90000"/>
              </a:lnSpc>
              <a:spcBef>
                <a:spcPts val="1600"/>
              </a:spcBef>
              <a:spcAft>
                <a:spcPts val="0"/>
              </a:spcAft>
              <a:buClr>
                <a:schemeClr val="lt1"/>
              </a:buClr>
              <a:buSzPts val="1400"/>
              <a:buChar char="○"/>
              <a:defRPr sz="1100"/>
            </a:lvl2pPr>
            <a:lvl3pPr marL="1371600" lvl="2" indent="-317500" algn="l">
              <a:lnSpc>
                <a:spcPct val="90000"/>
              </a:lnSpc>
              <a:spcBef>
                <a:spcPts val="1600"/>
              </a:spcBef>
              <a:spcAft>
                <a:spcPts val="0"/>
              </a:spcAft>
              <a:buClr>
                <a:schemeClr val="lt1"/>
              </a:buClr>
              <a:buSzPts val="1400"/>
              <a:buChar char="■"/>
              <a:defRPr sz="1100"/>
            </a:lvl3pPr>
            <a:lvl4pPr marL="1828800" lvl="3" indent="-317500" algn="l">
              <a:lnSpc>
                <a:spcPct val="90000"/>
              </a:lnSpc>
              <a:spcBef>
                <a:spcPts val="1600"/>
              </a:spcBef>
              <a:spcAft>
                <a:spcPts val="0"/>
              </a:spcAft>
              <a:buClr>
                <a:schemeClr val="lt1"/>
              </a:buClr>
              <a:buSzPts val="1400"/>
              <a:buChar char="●"/>
              <a:defRPr sz="1100"/>
            </a:lvl4pPr>
            <a:lvl5pPr marL="2286000" lvl="4" indent="-317500" algn="l">
              <a:lnSpc>
                <a:spcPct val="90000"/>
              </a:lnSpc>
              <a:spcBef>
                <a:spcPts val="1600"/>
              </a:spcBef>
              <a:spcAft>
                <a:spcPts val="0"/>
              </a:spcAft>
              <a:buClr>
                <a:schemeClr val="lt1"/>
              </a:buClr>
              <a:buSzPts val="1400"/>
              <a:buChar char="○"/>
              <a:defRPr sz="1100"/>
            </a:lvl5pPr>
            <a:lvl6pPr marL="2743200" lvl="5" indent="-317500" algn="l">
              <a:lnSpc>
                <a:spcPct val="90000"/>
              </a:lnSpc>
              <a:spcBef>
                <a:spcPts val="1600"/>
              </a:spcBef>
              <a:spcAft>
                <a:spcPts val="0"/>
              </a:spcAft>
              <a:buClr>
                <a:schemeClr val="lt1"/>
              </a:buClr>
              <a:buSzPts val="1400"/>
              <a:buChar char="■"/>
              <a:defRPr sz="1100"/>
            </a:lvl6pPr>
            <a:lvl7pPr marL="3200400" lvl="6" indent="-317500" algn="l">
              <a:lnSpc>
                <a:spcPct val="90000"/>
              </a:lnSpc>
              <a:spcBef>
                <a:spcPts val="1600"/>
              </a:spcBef>
              <a:spcAft>
                <a:spcPts val="0"/>
              </a:spcAft>
              <a:buClr>
                <a:schemeClr val="lt1"/>
              </a:buClr>
              <a:buSzPts val="1400"/>
              <a:buChar char="●"/>
              <a:defRPr sz="1100"/>
            </a:lvl7pPr>
            <a:lvl8pPr marL="3657600" lvl="7" indent="-317500" algn="l">
              <a:lnSpc>
                <a:spcPct val="90000"/>
              </a:lnSpc>
              <a:spcBef>
                <a:spcPts val="1600"/>
              </a:spcBef>
              <a:spcAft>
                <a:spcPts val="0"/>
              </a:spcAft>
              <a:buClr>
                <a:schemeClr val="lt1"/>
              </a:buClr>
              <a:buSzPts val="1400"/>
              <a:buChar char="○"/>
              <a:defRPr sz="1100"/>
            </a:lvl8pPr>
            <a:lvl9pPr marL="4114800" lvl="8" indent="-317500" algn="l">
              <a:lnSpc>
                <a:spcPct val="90000"/>
              </a:lnSpc>
              <a:spcBef>
                <a:spcPts val="1600"/>
              </a:spcBef>
              <a:spcAft>
                <a:spcPts val="1600"/>
              </a:spcAft>
              <a:buClr>
                <a:schemeClr val="lt1"/>
              </a:buClr>
              <a:buSzPts val="1400"/>
              <a:buChar char="■"/>
              <a:defRPr sz="1100"/>
            </a:lvl9pPr>
          </a:lstStyle>
          <a:p>
            <a:endParaRPr/>
          </a:p>
        </p:txBody>
      </p:sp>
      <p:sp>
        <p:nvSpPr>
          <p:cNvPr id="58" name="Google Shape;58;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9" name="Google Shape;59;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Inferno: Canto V</a:t>
            </a:r>
            <a:endParaRPr sz="6000"/>
          </a:p>
        </p:txBody>
      </p:sp>
      <p:sp>
        <p:nvSpPr>
          <p:cNvPr id="66" name="Google Shape;66;p1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accent6"/>
                </a:solidFill>
              </a:rPr>
              <a:t>Circle 2: Lust</a:t>
            </a:r>
            <a:endParaRPr sz="360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72" name="Google Shape;72;p15"/>
          <p:cNvSpPr txBox="1">
            <a:spLocks noGrp="1"/>
          </p:cNvSpPr>
          <p:nvPr>
            <p:ph type="body" idx="1"/>
          </p:nvPr>
        </p:nvSpPr>
        <p:spPr>
          <a:xfrm>
            <a:off x="311700" y="1152475"/>
            <a:ext cx="8520600" cy="34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The poets enter the </a:t>
            </a:r>
            <a:r>
              <a:rPr lang="en" i="1">
                <a:solidFill>
                  <a:schemeClr val="dk1"/>
                </a:solidFill>
                <a:latin typeface="Times New Roman"/>
                <a:ea typeface="Times New Roman"/>
                <a:cs typeface="Times New Roman"/>
                <a:sym typeface="Times New Roman"/>
              </a:rPr>
              <a:t>Second Circle</a:t>
            </a:r>
            <a:r>
              <a:rPr lang="en">
                <a:solidFill>
                  <a:schemeClr val="dk1"/>
                </a:solidFill>
                <a:latin typeface="Times New Roman"/>
                <a:ea typeface="Times New Roman"/>
                <a:cs typeface="Times New Roman"/>
                <a:sym typeface="Times New Roman"/>
              </a:rPr>
              <a:t> to see Minos in the way of the entrance, assigning sinners to their fates. While Minos allows Virgil and Dante to enter, he cautions them; they arrive on a cliff overlooking an intense whirlwind of </a:t>
            </a:r>
            <a:r>
              <a:rPr lang="en" i="1">
                <a:solidFill>
                  <a:schemeClr val="dk1"/>
                </a:solidFill>
                <a:latin typeface="Times New Roman"/>
                <a:ea typeface="Times New Roman"/>
                <a:cs typeface="Times New Roman"/>
                <a:sym typeface="Times New Roman"/>
              </a:rPr>
              <a:t>carnal*</a:t>
            </a:r>
            <a:r>
              <a:rPr lang="en">
                <a:solidFill>
                  <a:schemeClr val="dk1"/>
                </a:solidFill>
                <a:latin typeface="Times New Roman"/>
                <a:ea typeface="Times New Roman"/>
                <a:cs typeface="Times New Roman"/>
                <a:sym typeface="Times New Roman"/>
              </a:rPr>
              <a:t> souls, each guilty of allowing lust to get the better of them. Eternally whipping around in tempest-resembling winds, the souls wail out of agony. Virgil names some of the sinners, including Achilles, Cleopatra, Dido, and Semiramus. Out of pity, Dante calls to a couple in order to speak to them, pausing their movement in the wind. The woman, Francesca, tells Dante the story of their love, leaving him in tears. After Dante inquires as to how they sinned, Francesca continues to inform Dante that her and her lover shared a kiss while reading together. Dante is then overwhelmed to the point that he passed out.</a:t>
            </a:r>
            <a:endParaRPr i="1">
              <a:solidFill>
                <a:schemeClr val="dk1"/>
              </a:solidFill>
              <a:latin typeface="Times New Roman"/>
              <a:ea typeface="Times New Roman"/>
              <a:cs typeface="Times New Roman"/>
              <a:sym typeface="Times New Roman"/>
            </a:endParaRPr>
          </a:p>
          <a:p>
            <a:pPr marL="0" lvl="0" indent="0" algn="l" rtl="0">
              <a:spcBef>
                <a:spcPts val="1600"/>
              </a:spcBef>
              <a:spcAft>
                <a:spcPts val="0"/>
              </a:spcAft>
              <a:buNone/>
            </a:pPr>
            <a:r>
              <a:rPr lang="en" i="1">
                <a:solidFill>
                  <a:schemeClr val="dk1"/>
                </a:solidFill>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those who betrayed reason to their appetite</a:t>
            </a:r>
            <a:endParaRPr>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Information</a:t>
            </a:r>
            <a:endParaRPr/>
          </a:p>
        </p:txBody>
      </p:sp>
      <p:sp>
        <p:nvSpPr>
          <p:cNvPr id="78" name="Google Shape;78;p16"/>
          <p:cNvSpPr txBox="1">
            <a:spLocks noGrp="1"/>
          </p:cNvSpPr>
          <p:nvPr>
            <p:ph type="body" idx="1"/>
          </p:nvPr>
        </p:nvSpPr>
        <p:spPr>
          <a:xfrm>
            <a:off x="311700" y="1129450"/>
            <a:ext cx="8520600" cy="3416400"/>
          </a:xfrm>
          <a:prstGeom prst="rect">
            <a:avLst/>
          </a:prstGeom>
        </p:spPr>
        <p:txBody>
          <a:bodyPr spcFirstLastPara="1" wrap="square" lIns="91425" tIns="91425" rIns="91425" bIns="91425" anchor="t" anchorCtr="0">
            <a:noAutofit/>
          </a:bodyPr>
          <a:lstStyle/>
          <a:p>
            <a:pPr marL="177800" lvl="0" indent="-127000" algn="l" rtl="0">
              <a:lnSpc>
                <a:spcPct val="90000"/>
              </a:lnSpc>
              <a:spcBef>
                <a:spcPts val="0"/>
              </a:spcBef>
              <a:spcAft>
                <a:spcPts val="0"/>
              </a:spcAft>
              <a:buClr>
                <a:srgbClr val="FFFFFF"/>
              </a:buClr>
              <a:buSzPts val="1000"/>
              <a:buChar char="●"/>
            </a:pPr>
            <a:r>
              <a:rPr lang="en">
                <a:solidFill>
                  <a:srgbClr val="FFFFFF"/>
                </a:solidFill>
              </a:rPr>
              <a:t>Circle includes famous lovers such as Cleopatra, Achilles, Helen of Troy, etc.</a:t>
            </a:r>
            <a:endParaRPr>
              <a:solidFill>
                <a:srgbClr val="FFFFFF"/>
              </a:solidFill>
            </a:endParaRPr>
          </a:p>
          <a:p>
            <a:pPr marL="177800" lvl="0" indent="-127000" algn="l" rtl="0">
              <a:lnSpc>
                <a:spcPct val="90000"/>
              </a:lnSpc>
              <a:spcBef>
                <a:spcPts val="800"/>
              </a:spcBef>
              <a:spcAft>
                <a:spcPts val="0"/>
              </a:spcAft>
              <a:buClr>
                <a:srgbClr val="FFFFFF"/>
              </a:buClr>
              <a:buSzPts val="1000"/>
              <a:buChar char="●"/>
            </a:pPr>
            <a:r>
              <a:rPr lang="en">
                <a:solidFill>
                  <a:srgbClr val="FFFFFF"/>
                </a:solidFill>
              </a:rPr>
              <a:t>Minos’ tail wraps around him a certain number of times, this determines the circle of hell that the soul must go to (Supreme Judge of Underworld)</a:t>
            </a:r>
            <a:endParaRPr>
              <a:solidFill>
                <a:srgbClr val="FFFFFF"/>
              </a:solidFill>
            </a:endParaRPr>
          </a:p>
          <a:p>
            <a:pPr marL="177800" lvl="0" indent="-127000" algn="l" rtl="0">
              <a:lnSpc>
                <a:spcPct val="90000"/>
              </a:lnSpc>
              <a:spcBef>
                <a:spcPts val="800"/>
              </a:spcBef>
              <a:spcAft>
                <a:spcPts val="0"/>
              </a:spcAft>
              <a:buClr>
                <a:srgbClr val="FFFFFF"/>
              </a:buClr>
              <a:buSzPts val="1000"/>
              <a:buChar char="●"/>
            </a:pPr>
            <a:r>
              <a:rPr lang="en">
                <a:solidFill>
                  <a:srgbClr val="FFFFFF"/>
                </a:solidFill>
              </a:rPr>
              <a:t>Lust circle is placed second because is is the least severe sin in hell</a:t>
            </a:r>
            <a:endParaRPr>
              <a:solidFill>
                <a:srgbClr val="FFFFFF"/>
              </a:solidFill>
            </a:endParaRPr>
          </a:p>
          <a:p>
            <a:pPr marL="177800" lvl="0" indent="-63500" algn="l" rtl="0">
              <a:lnSpc>
                <a:spcPct val="90000"/>
              </a:lnSpc>
              <a:spcBef>
                <a:spcPts val="800"/>
              </a:spcBef>
              <a:spcAft>
                <a:spcPts val="0"/>
              </a:spcAft>
              <a:buNone/>
            </a:pPr>
            <a:endParaRPr>
              <a:solidFill>
                <a:srgbClr val="000000"/>
              </a:solidFill>
            </a:endParaRPr>
          </a:p>
          <a:p>
            <a:pPr marL="0" lvl="0" indent="0" algn="l" rtl="0">
              <a:spcBef>
                <a:spcPts val="0"/>
              </a:spcBef>
              <a:spcAft>
                <a:spcPts val="1600"/>
              </a:spcAft>
              <a:buNone/>
            </a:pPr>
            <a:endParaRPr/>
          </a:p>
        </p:txBody>
      </p:sp>
      <p:pic>
        <p:nvPicPr>
          <p:cNvPr id="79" name="Google Shape;79;p16" descr="A picture containing text, book&#10;&#10;Description generated with very high confidence"/>
          <p:cNvPicPr preferRelativeResize="0"/>
          <p:nvPr/>
        </p:nvPicPr>
        <p:blipFill rotWithShape="1">
          <a:blip r:embed="rId3">
            <a:alphaModFix/>
          </a:blip>
          <a:srcRect t="8420" b="20222"/>
          <a:stretch/>
        </p:blipFill>
        <p:spPr>
          <a:xfrm>
            <a:off x="1036850" y="2794650"/>
            <a:ext cx="3472249" cy="2202176"/>
          </a:xfrm>
          <a:prstGeom prst="rect">
            <a:avLst/>
          </a:prstGeom>
          <a:noFill/>
          <a:ln w="19050" cap="flat" cmpd="sng">
            <a:solidFill>
              <a:srgbClr val="000000"/>
            </a:solidFill>
            <a:prstDash val="solid"/>
            <a:round/>
            <a:headEnd type="none" w="sm" len="sm"/>
            <a:tailEnd type="none" w="sm" len="sm"/>
          </a:ln>
        </p:spPr>
      </p:pic>
      <p:pic>
        <p:nvPicPr>
          <p:cNvPr id="80" name="Google Shape;80;p16"/>
          <p:cNvPicPr preferRelativeResize="0"/>
          <p:nvPr/>
        </p:nvPicPr>
        <p:blipFill rotWithShape="1">
          <a:blip r:embed="rId4">
            <a:alphaModFix/>
          </a:blip>
          <a:srcRect/>
          <a:stretch/>
        </p:blipFill>
        <p:spPr>
          <a:xfrm>
            <a:off x="5272825" y="2794650"/>
            <a:ext cx="2526825" cy="220217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Question for Thought (Symbolism)</a:t>
            </a:r>
            <a:endParaRPr sz="4800"/>
          </a:p>
        </p:txBody>
      </p:sp>
      <p:sp>
        <p:nvSpPr>
          <p:cNvPr id="86" name="Google Shape;86;p17"/>
          <p:cNvSpPr txBox="1">
            <a:spLocks noGrp="1"/>
          </p:cNvSpPr>
          <p:nvPr>
            <p:ph type="body" idx="1"/>
          </p:nvPr>
        </p:nvSpPr>
        <p:spPr>
          <a:xfrm>
            <a:off x="311700" y="1309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ECECEC"/>
                </a:solidFill>
              </a:rPr>
              <a:t>In the second level of Hell, committers of lust are held.  They fly around naked, unable to land and be with another soul.  What is the symbolism regarding their lack of ability to land and be with another naked, lustful soul?</a:t>
            </a:r>
            <a:endParaRPr sz="3000">
              <a:solidFill>
                <a:srgbClr val="ECECE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Literary Analysis Skills</a:t>
            </a:r>
            <a:endParaRPr sz="3600"/>
          </a:p>
        </p:txBody>
      </p:sp>
      <p:sp>
        <p:nvSpPr>
          <p:cNvPr id="92" name="Google Shape;92;p18"/>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rPr>
              <a:t>P.682 The divine comedy differs from the Arthurian romance; While the divine comedy focuses on love’s negative aspects and almost condemns most forms of love altogether, the Arthurian romance that Francesca describes in Canto V promotes and encourages love.</a:t>
            </a:r>
            <a:endParaRPr sz="2500">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Literary Analysis Skills</a:t>
            </a:r>
            <a:endParaRPr/>
          </a:p>
        </p:txBody>
      </p:sp>
      <p:sp>
        <p:nvSpPr>
          <p:cNvPr id="98" name="Google Shape;98;p19"/>
          <p:cNvSpPr txBox="1">
            <a:spLocks noGrp="1"/>
          </p:cNvSpPr>
          <p:nvPr>
            <p:ph type="body" idx="1"/>
          </p:nvPr>
        </p:nvSpPr>
        <p:spPr>
          <a:xfrm>
            <a:off x="311700" y="1017725"/>
            <a:ext cx="8520600" cy="378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P.679  </a:t>
            </a:r>
            <a:endParaRPr sz="2200"/>
          </a:p>
          <a:p>
            <a:pPr marL="0" lvl="0" indent="0" algn="l" rtl="0">
              <a:spcBef>
                <a:spcPts val="1600"/>
              </a:spcBef>
              <a:spcAft>
                <a:spcPts val="0"/>
              </a:spcAft>
              <a:buNone/>
            </a:pPr>
            <a:r>
              <a:rPr lang="en" sz="2000"/>
              <a:t>Characterization: The creation or construction of a fictional character</a:t>
            </a:r>
            <a:endParaRPr sz="2000"/>
          </a:p>
          <a:p>
            <a:pPr marL="0" lvl="0" indent="0" algn="l" rtl="0">
              <a:spcBef>
                <a:spcPts val="1600"/>
              </a:spcBef>
              <a:spcAft>
                <a:spcPts val="0"/>
              </a:spcAft>
              <a:buNone/>
            </a:pPr>
            <a:r>
              <a:rPr lang="en" sz="2000"/>
              <a:t>Allusion: Indirect or passing message, an expression designed to call something to mind without mentioning it explicitly</a:t>
            </a:r>
            <a:endParaRPr sz="2000"/>
          </a:p>
          <a:p>
            <a:pPr marL="0" lvl="0" indent="0" algn="l" rtl="0">
              <a:spcBef>
                <a:spcPts val="1600"/>
              </a:spcBef>
              <a:spcAft>
                <a:spcPts val="0"/>
              </a:spcAft>
              <a:buNone/>
            </a:pPr>
            <a:r>
              <a:rPr lang="en" sz="2000"/>
              <a:t>Recall: Bring a fact into one’s mind, especially so as to recount it to others</a:t>
            </a:r>
            <a:endParaRPr sz="2000"/>
          </a:p>
          <a:p>
            <a:pPr marL="0" lvl="0" indent="0" algn="l" rtl="0">
              <a:spcBef>
                <a:spcPts val="1600"/>
              </a:spcBef>
              <a:spcAft>
                <a:spcPts val="1600"/>
              </a:spcAft>
              <a:buNone/>
            </a:pPr>
            <a:r>
              <a:rPr lang="en" sz="2000"/>
              <a:t>Interpret: Understand an action, mood, or way of behaving as having a particular meaning or significance</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302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Lines to Analyze</a:t>
            </a:r>
            <a:endParaRPr/>
          </a:p>
        </p:txBody>
      </p:sp>
      <p:sp>
        <p:nvSpPr>
          <p:cNvPr id="104" name="Google Shape;104;p20"/>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Lines 40-45</a:t>
            </a:r>
            <a:endParaRPr/>
          </a:p>
          <a:p>
            <a:pPr marL="0" lvl="0" indent="0" algn="l" rtl="0">
              <a:lnSpc>
                <a:spcPct val="100000"/>
              </a:lnSpc>
              <a:spcBef>
                <a:spcPts val="1600"/>
              </a:spcBef>
              <a:spcAft>
                <a:spcPts val="0"/>
              </a:spcAft>
              <a:buNone/>
            </a:pPr>
            <a:r>
              <a:rPr lang="en">
                <a:solidFill>
                  <a:schemeClr val="accent6"/>
                </a:solidFill>
              </a:rPr>
              <a:t>As the wings of wintering starlings bear them on </a:t>
            </a:r>
            <a:endParaRPr>
              <a:solidFill>
                <a:schemeClr val="accent6"/>
              </a:solidFill>
            </a:endParaRPr>
          </a:p>
          <a:p>
            <a:pPr marL="0" lvl="0" indent="457200" algn="l" rtl="0">
              <a:lnSpc>
                <a:spcPct val="100000"/>
              </a:lnSpc>
              <a:spcBef>
                <a:spcPts val="2300"/>
              </a:spcBef>
              <a:spcAft>
                <a:spcPts val="0"/>
              </a:spcAft>
              <a:buNone/>
            </a:pPr>
            <a:r>
              <a:rPr lang="en">
                <a:solidFill>
                  <a:schemeClr val="accent6"/>
                </a:solidFill>
              </a:rPr>
              <a:t>In their great weeling flights, justso the blast</a:t>
            </a:r>
            <a:endParaRPr>
              <a:solidFill>
                <a:schemeClr val="accent6"/>
              </a:solidFill>
            </a:endParaRPr>
          </a:p>
          <a:p>
            <a:pPr marL="0" lvl="0" indent="457200" algn="l" rtl="0">
              <a:lnSpc>
                <a:spcPct val="100000"/>
              </a:lnSpc>
              <a:spcBef>
                <a:spcPts val="2300"/>
              </a:spcBef>
              <a:spcAft>
                <a:spcPts val="0"/>
              </a:spcAft>
              <a:buNone/>
            </a:pPr>
            <a:r>
              <a:rPr lang="en">
                <a:solidFill>
                  <a:schemeClr val="accent6"/>
                </a:solidFill>
              </a:rPr>
              <a:t>Wheeries these evil souls through time forgone</a:t>
            </a:r>
            <a:endParaRPr>
              <a:solidFill>
                <a:schemeClr val="accent6"/>
              </a:solidFill>
            </a:endParaRPr>
          </a:p>
          <a:p>
            <a:pPr marL="0" lvl="0" indent="0" algn="l" rtl="0">
              <a:lnSpc>
                <a:spcPct val="100000"/>
              </a:lnSpc>
              <a:spcBef>
                <a:spcPts val="2300"/>
              </a:spcBef>
              <a:spcAft>
                <a:spcPts val="0"/>
              </a:spcAft>
              <a:buNone/>
            </a:pPr>
            <a:r>
              <a:rPr lang="en">
                <a:solidFill>
                  <a:schemeClr val="accent6"/>
                </a:solidFill>
              </a:rPr>
              <a:t>Here, there, up, down, they whirl and, whirling, strain</a:t>
            </a:r>
            <a:endParaRPr>
              <a:solidFill>
                <a:schemeClr val="accent6"/>
              </a:solidFill>
            </a:endParaRPr>
          </a:p>
          <a:p>
            <a:pPr marL="0" lvl="0" indent="0" algn="l" rtl="0">
              <a:lnSpc>
                <a:spcPct val="100000"/>
              </a:lnSpc>
              <a:spcBef>
                <a:spcPts val="2300"/>
              </a:spcBef>
              <a:spcAft>
                <a:spcPts val="0"/>
              </a:spcAft>
              <a:buNone/>
            </a:pPr>
            <a:r>
              <a:rPr lang="en">
                <a:solidFill>
                  <a:schemeClr val="accent6"/>
                </a:solidFill>
              </a:rPr>
              <a:t>	With never a hope of hope to comfort them,</a:t>
            </a:r>
            <a:endParaRPr>
              <a:solidFill>
                <a:schemeClr val="accent6"/>
              </a:solidFill>
            </a:endParaRPr>
          </a:p>
          <a:p>
            <a:pPr marL="0" lvl="0" indent="457200" algn="l" rtl="0">
              <a:lnSpc>
                <a:spcPct val="100000"/>
              </a:lnSpc>
              <a:spcBef>
                <a:spcPts val="2300"/>
              </a:spcBef>
              <a:spcAft>
                <a:spcPts val="0"/>
              </a:spcAft>
              <a:buNone/>
            </a:pPr>
            <a:r>
              <a:rPr lang="en">
                <a:solidFill>
                  <a:schemeClr val="accent6"/>
                </a:solidFill>
              </a:rPr>
              <a:t>Not of release, but even less of pain</a:t>
            </a:r>
            <a:endParaRPr>
              <a:solidFill>
                <a:schemeClr val="accent6"/>
              </a:solidFill>
            </a:endParaRPr>
          </a:p>
          <a:p>
            <a:pPr marL="0" lvl="0" indent="0" algn="l" rtl="0">
              <a:lnSpc>
                <a:spcPct val="100000"/>
              </a:lnSpc>
              <a:spcBef>
                <a:spcPts val="2300"/>
              </a:spcBef>
              <a:spcAft>
                <a:spcPts val="0"/>
              </a:spcAft>
              <a:buNone/>
            </a:pPr>
            <a:endParaRPr>
              <a:solidFill>
                <a:schemeClr val="accent6"/>
              </a:solidFill>
              <a:latin typeface="Bree Serif"/>
              <a:ea typeface="Bree Serif"/>
              <a:cs typeface="Bree Serif"/>
              <a:sym typeface="Bree Serif"/>
            </a:endParaRPr>
          </a:p>
          <a:p>
            <a:pPr marL="0" lvl="0" indent="0" algn="l" rtl="0">
              <a:spcBef>
                <a:spcPts val="2300"/>
              </a:spcBef>
              <a:spcAft>
                <a:spcPts val="1600"/>
              </a:spcAft>
              <a:buNone/>
            </a:pPr>
            <a:endParaRPr>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Critical Viewing</a:t>
            </a:r>
            <a:endParaRPr/>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P. 681 Similar to Dante, the artist shares sympathy for Paolo and Francesca. In the illustration, the artist portrays both Dante and Virgil in a depressing manner to represent their sympathy for the couple. Although Francesca and Paolo are punished to a life in hell, the artist still illustrates them close together to show his compassion for the tortured couple. </a:t>
            </a:r>
            <a:endParaRPr sz="2400">
              <a:solidFill>
                <a:srgbClr val="FFFFFF"/>
              </a:solidFill>
            </a:endParaRPr>
          </a:p>
        </p:txBody>
      </p:sp>
      <p:pic>
        <p:nvPicPr>
          <p:cNvPr id="111" name="Google Shape;111;p21"/>
          <p:cNvPicPr preferRelativeResize="0"/>
          <p:nvPr/>
        </p:nvPicPr>
        <p:blipFill>
          <a:blip r:embed="rId3">
            <a:alphaModFix/>
          </a:blip>
          <a:stretch>
            <a:fillRect/>
          </a:stretch>
        </p:blipFill>
        <p:spPr>
          <a:xfrm>
            <a:off x="5146875" y="3332875"/>
            <a:ext cx="3151775" cy="164752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Questions</a:t>
            </a: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Pg.691 #6</a:t>
            </a:r>
            <a:endParaRPr/>
          </a:p>
          <a:p>
            <a:pPr marL="0" lvl="0" indent="0" algn="l" rtl="0">
              <a:spcBef>
                <a:spcPts val="1600"/>
              </a:spcBef>
              <a:spcAft>
                <a:spcPts val="0"/>
              </a:spcAft>
              <a:buNone/>
            </a:pPr>
            <a:r>
              <a:rPr lang="en"/>
              <a:t>At key transitional points in the story, Dante, the speaker of the poem, loses consciousness. In what ways does this solve literary problems for Dante the poet?</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568</Words>
  <Application>Microsoft Office PowerPoint</Application>
  <PresentationFormat>On-screen Show (16:9)</PresentationFormat>
  <Paragraphs>32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Oswald</vt:lpstr>
      <vt:lpstr>Average</vt:lpstr>
      <vt:lpstr>Bree Serif</vt:lpstr>
      <vt:lpstr>Arial</vt:lpstr>
      <vt:lpstr>Times New Roman</vt:lpstr>
      <vt:lpstr>Slate</vt:lpstr>
      <vt:lpstr>Inferno: Canto V</vt:lpstr>
      <vt:lpstr>SUMMARY</vt:lpstr>
      <vt:lpstr>Extra Information</vt:lpstr>
      <vt:lpstr>Question for Thought (Symbolism)</vt:lpstr>
      <vt:lpstr>Literary Analysis Skills</vt:lpstr>
      <vt:lpstr>Literary Analysis Skills</vt:lpstr>
      <vt:lpstr>Lines to Analyze</vt:lpstr>
      <vt:lpstr>Critical Viewing</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Inferno: Canto V</dc:title>
  <dc:creator>Stephanie Tatum</dc:creator>
  <cp:lastModifiedBy>Stephanie Tatum</cp:lastModifiedBy>
  <cp:revision>2</cp:revision>
  <dcterms:modified xsi:type="dcterms:W3CDTF">2018-11-13T17:38:08Z</dcterms:modified>
</cp:coreProperties>
</file>