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Montserrat" panose="020B0604020202020204" charset="0"/>
      <p:regular r:id="rId30"/>
      <p:bold r:id="rId31"/>
      <p:italic r:id="rId32"/>
      <p:boldItalic r:id="rId33"/>
    </p:embeddedFont>
    <p:embeddedFont>
      <p:font typeface="Franklin Gothic Medium Cond" panose="020B0606030402020204" pitchFamily="34" charset="0"/>
      <p:regular r:id="rId34"/>
    </p:embeddedFont>
    <p:embeddedFont>
      <p:font typeface="HGSSoeiKakugothicUB" panose="020B0604020202020204" charset="-128"/>
      <p:regular r:id="rId35"/>
    </p:embeddedFont>
    <p:embeddedFont>
      <p:font typeface="Oswald"/>
      <p:regular r:id="rId36"/>
      <p:bold r:id="rId37"/>
    </p:embeddedFont>
    <p:embeddedFont>
      <p:font typeface="Playfair Display"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Gardner" userId="65a785ac-35f0-455b-9b67-3596f325ac85" providerId="ADAL" clId="{3F83E328-142D-4E89-9EE3-B9092610A631}"/>
    <pc:docChg chg="modSld">
      <pc:chgData name="Grace Gardner" userId="65a785ac-35f0-455b-9b67-3596f325ac85" providerId="ADAL" clId="{3F83E328-142D-4E89-9EE3-B9092610A631}" dt="2018-04-27T10:42:41.649" v="1" actId="13926"/>
      <pc:docMkLst>
        <pc:docMk/>
      </pc:docMkLst>
      <pc:sldChg chg="modSp">
        <pc:chgData name="Grace Gardner" userId="65a785ac-35f0-455b-9b67-3596f325ac85" providerId="ADAL" clId="{3F83E328-142D-4E89-9EE3-B9092610A631}" dt="2018-04-27T10:42:32.806" v="0" actId="13926"/>
        <pc:sldMkLst>
          <pc:docMk/>
          <pc:sldMk cId="0" sldId="256"/>
        </pc:sldMkLst>
        <pc:spChg chg="mod">
          <ac:chgData name="Grace Gardner" userId="65a785ac-35f0-455b-9b67-3596f325ac85" providerId="ADAL" clId="{3F83E328-142D-4E89-9EE3-B9092610A631}" dt="2018-04-27T10:42:32.806" v="0" actId="13926"/>
          <ac:spMkLst>
            <pc:docMk/>
            <pc:sldMk cId="0" sldId="256"/>
            <ac:spMk id="58" creationId="{00000000-0000-0000-0000-000000000000}"/>
          </ac:spMkLst>
        </pc:spChg>
      </pc:sldChg>
      <pc:sldChg chg="modSp">
        <pc:chgData name="Grace Gardner" userId="65a785ac-35f0-455b-9b67-3596f325ac85" providerId="ADAL" clId="{3F83E328-142D-4E89-9EE3-B9092610A631}" dt="2018-04-27T10:42:41.649" v="1" actId="13926"/>
        <pc:sldMkLst>
          <pc:docMk/>
          <pc:sldMk cId="0" sldId="272"/>
        </pc:sldMkLst>
        <pc:spChg chg="mod">
          <ac:chgData name="Grace Gardner" userId="65a785ac-35f0-455b-9b67-3596f325ac85" providerId="ADAL" clId="{3F83E328-142D-4E89-9EE3-B9092610A631}" dt="2018-04-27T10:42:41.649" v="1" actId="13926"/>
          <ac:spMkLst>
            <pc:docMk/>
            <pc:sldMk cId="0" sldId="272"/>
            <ac:spMk id="1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Shape 50"/>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Shape 5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Shape 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Shape 41"/>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Shape 4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dirty="0"/>
              <a:t>Chapter 32 (Latin America: Revolution and Reaction in the 20th century)</a:t>
            </a:r>
            <a:endParaRPr sz="3000" dirty="0"/>
          </a:p>
        </p:txBody>
      </p:sp>
      <p:sp>
        <p:nvSpPr>
          <p:cNvPr id="59" name="Shape 59"/>
          <p:cNvSpPr txBox="1">
            <a:spLocks noGrp="1"/>
          </p:cNvSpPr>
          <p:nvPr>
            <p:ph type="subTitle" idx="1"/>
          </p:nvPr>
        </p:nvSpPr>
        <p:spPr>
          <a:xfrm>
            <a:off x="311700" y="3165825"/>
            <a:ext cx="8520600" cy="116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Lauren Whitman, Isabella Maxwell, Kelsey Foster, Ian Morceau,  Eric French, Grace Gardner, &amp; Reggie Johnson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923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Franklin Gothic Medium Cond" panose="020B0606030402020204" pitchFamily="34" charset="0"/>
              </a:rPr>
              <a:t>Interaction</a:t>
            </a:r>
            <a:endParaRPr dirty="0">
              <a:latin typeface="Franklin Gothic Medium Cond" panose="020B0606030402020204" pitchFamily="34" charset="0"/>
            </a:endParaRPr>
          </a:p>
        </p:txBody>
      </p:sp>
      <p:sp>
        <p:nvSpPr>
          <p:cNvPr id="112" name="Shape 112"/>
          <p:cNvSpPr txBox="1">
            <a:spLocks noGrp="1"/>
          </p:cNvSpPr>
          <p:nvPr>
            <p:ph type="body" idx="1"/>
          </p:nvPr>
        </p:nvSpPr>
        <p:spPr>
          <a:xfrm>
            <a:off x="0" y="726375"/>
            <a:ext cx="9144000" cy="4220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Migration in Latin America</a:t>
            </a:r>
            <a:endParaRPr sz="1600"/>
          </a:p>
          <a:p>
            <a:pPr marL="914400" lvl="1" indent="-330200" rtl="0">
              <a:spcBef>
                <a:spcPts val="0"/>
              </a:spcBef>
              <a:spcAft>
                <a:spcPts val="0"/>
              </a:spcAft>
              <a:buSzPts val="1600"/>
              <a:buChar char="○"/>
            </a:pPr>
            <a:r>
              <a:rPr lang="en" sz="1600">
                <a:highlight>
                  <a:srgbClr val="FFFF00"/>
                </a:highlight>
              </a:rPr>
              <a:t>Industrialization</a:t>
            </a:r>
            <a:r>
              <a:rPr lang="en" sz="1600">
                <a:highlight>
                  <a:srgbClr val="FFFFFF"/>
                </a:highlight>
              </a:rPr>
              <a:t> </a:t>
            </a:r>
            <a:r>
              <a:rPr lang="en" sz="1600"/>
              <a:t>in Latin America lead to emigration and massive urban growth in many places</a:t>
            </a:r>
            <a:endParaRPr sz="1600"/>
          </a:p>
          <a:p>
            <a:pPr marL="914400" lvl="1" indent="-330200" rtl="0">
              <a:spcBef>
                <a:spcPts val="0"/>
              </a:spcBef>
              <a:spcAft>
                <a:spcPts val="0"/>
              </a:spcAft>
              <a:buSzPts val="1600"/>
              <a:buChar char="○"/>
            </a:pPr>
            <a:r>
              <a:rPr lang="en" sz="1600"/>
              <a:t>A growing urban middle class linked to commerce, industry, and expanding state bureaucracies began to play a role in political process</a:t>
            </a:r>
            <a:endParaRPr sz="1600"/>
          </a:p>
          <a:p>
            <a:pPr marL="914400" lvl="1" indent="-330200" rtl="0">
              <a:spcBef>
                <a:spcPts val="0"/>
              </a:spcBef>
              <a:spcAft>
                <a:spcPts val="0"/>
              </a:spcAft>
              <a:buSzPts val="1600"/>
              <a:buChar char="○"/>
            </a:pPr>
            <a:r>
              <a:rPr lang="en" sz="1600"/>
              <a:t> The cause for this change was </a:t>
            </a:r>
            <a:r>
              <a:rPr lang="en" sz="1600">
                <a:highlight>
                  <a:srgbClr val="FFFF00"/>
                </a:highlight>
              </a:rPr>
              <a:t>declining mortality</a:t>
            </a:r>
            <a:r>
              <a:rPr lang="en" sz="1600"/>
              <a:t> and </a:t>
            </a:r>
            <a:r>
              <a:rPr lang="en" sz="1600">
                <a:highlight>
                  <a:srgbClr val="FFFF00"/>
                </a:highlight>
              </a:rPr>
              <a:t>high fertility</a:t>
            </a:r>
            <a:endParaRPr sz="1600">
              <a:highlight>
                <a:srgbClr val="FFFF00"/>
              </a:highlight>
            </a:endParaRPr>
          </a:p>
          <a:p>
            <a:pPr marL="457200" lvl="0" indent="-330200" rtl="0">
              <a:spcBef>
                <a:spcPts val="0"/>
              </a:spcBef>
              <a:spcAft>
                <a:spcPts val="0"/>
              </a:spcAft>
              <a:buSzPts val="1600"/>
              <a:buChar char="●"/>
            </a:pPr>
            <a:r>
              <a:rPr lang="en" sz="1600"/>
              <a:t>Immigration to Latin America </a:t>
            </a:r>
            <a:endParaRPr sz="1600"/>
          </a:p>
          <a:p>
            <a:pPr marL="914400" lvl="1" indent="-330200" rtl="0">
              <a:spcBef>
                <a:spcPts val="0"/>
              </a:spcBef>
              <a:spcAft>
                <a:spcPts val="0"/>
              </a:spcAft>
              <a:buSzPts val="1600"/>
              <a:buChar char="○"/>
            </a:pPr>
            <a:r>
              <a:rPr lang="en" sz="1600"/>
              <a:t>Was fed by flow of </a:t>
            </a:r>
            <a:r>
              <a:rPr lang="en" sz="1600">
                <a:highlight>
                  <a:srgbClr val="FFFF00"/>
                </a:highlight>
              </a:rPr>
              <a:t>workers seeking jobs</a:t>
            </a:r>
            <a:r>
              <a:rPr lang="en" sz="1600"/>
              <a:t>, the </a:t>
            </a:r>
            <a:r>
              <a:rPr lang="en" sz="1600">
                <a:highlight>
                  <a:srgbClr val="FFFF00"/>
                </a:highlight>
              </a:rPr>
              <a:t>demands of capital for cheap labor</a:t>
            </a:r>
            <a:r>
              <a:rPr lang="en" sz="1600"/>
              <a:t>, and the flight of </a:t>
            </a:r>
            <a:r>
              <a:rPr lang="en" sz="1600">
                <a:highlight>
                  <a:srgbClr val="FFFF00"/>
                </a:highlight>
              </a:rPr>
              <a:t>political refugees seeking basic freedoms</a:t>
            </a:r>
            <a:endParaRPr sz="1600">
              <a:highlight>
                <a:srgbClr val="FFFF00"/>
              </a:highlight>
            </a:endParaRPr>
          </a:p>
          <a:p>
            <a:pPr marL="457200" lvl="0" indent="-330200" rtl="0">
              <a:spcBef>
                <a:spcPts val="0"/>
              </a:spcBef>
              <a:spcAft>
                <a:spcPts val="0"/>
              </a:spcAft>
              <a:buSzPts val="1600"/>
              <a:buChar char="●"/>
            </a:pPr>
            <a:r>
              <a:rPr lang="en" sz="1600"/>
              <a:t>Movements of workers from poorer countries to the stronger economies</a:t>
            </a:r>
            <a:endParaRPr sz="1600"/>
          </a:p>
          <a:p>
            <a:pPr marL="914400" lvl="1" indent="-330200" rtl="0">
              <a:spcBef>
                <a:spcPts val="0"/>
              </a:spcBef>
              <a:spcAft>
                <a:spcPts val="0"/>
              </a:spcAft>
              <a:buSzPts val="1600"/>
              <a:buChar char="○"/>
            </a:pPr>
            <a:r>
              <a:rPr lang="en" sz="1600"/>
              <a:t>Industrialization in 20th century depended on </a:t>
            </a:r>
            <a:r>
              <a:rPr lang="en" sz="1600">
                <a:highlight>
                  <a:srgbClr val="FFFF00"/>
                </a:highlight>
              </a:rPr>
              <a:t>highly mechanized industry</a:t>
            </a:r>
            <a:r>
              <a:rPr lang="en" sz="1600"/>
              <a:t> that did not create enough new jobs to meet the needs of the growing population</a:t>
            </a:r>
            <a:endParaRPr sz="1600"/>
          </a:p>
          <a:p>
            <a:pPr marL="457200" lvl="0" indent="-330200" rtl="0">
              <a:spcBef>
                <a:spcPts val="0"/>
              </a:spcBef>
              <a:spcAft>
                <a:spcPts val="0"/>
              </a:spcAft>
              <a:buSzPts val="1600"/>
              <a:buChar char="●"/>
            </a:pPr>
            <a:r>
              <a:rPr lang="en" sz="1600"/>
              <a:t>Most of immigration was to </a:t>
            </a:r>
            <a:r>
              <a:rPr lang="en" sz="1600">
                <a:highlight>
                  <a:srgbClr val="FFFF00"/>
                </a:highlight>
              </a:rPr>
              <a:t>United States</a:t>
            </a:r>
            <a:r>
              <a:rPr lang="en" sz="1600"/>
              <a:t>, but also movement across Latin American borders</a:t>
            </a:r>
            <a:endParaRPr sz="1600"/>
          </a:p>
          <a:p>
            <a:pPr marL="914400" lvl="1" indent="-330200" rtl="0">
              <a:spcBef>
                <a:spcPts val="0"/>
              </a:spcBef>
              <a:spcAft>
                <a:spcPts val="0"/>
              </a:spcAft>
              <a:buSzPts val="1600"/>
              <a:buChar char="○"/>
            </a:pPr>
            <a:r>
              <a:rPr lang="en" sz="1600"/>
              <a:t>Haitians migrate to work in the Dominican Republic and Columbians illegally migrate to Venezuela</a:t>
            </a:r>
            <a:endParaRPr sz="1600">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0" y="904350"/>
            <a:ext cx="9144000" cy="3334800"/>
          </a:xfrm>
          <a:prstGeom prst="rect">
            <a:avLst/>
          </a:prstGeom>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Playfair Display"/>
              <a:buChar char="●"/>
            </a:pPr>
            <a:r>
              <a:rPr lang="en" sz="1600"/>
              <a:t>Politics also motivated migration</a:t>
            </a:r>
            <a:endParaRPr sz="1600"/>
          </a:p>
          <a:p>
            <a:pPr marL="914400" lvl="1" indent="-330200" rtl="0">
              <a:spcBef>
                <a:spcPts val="0"/>
              </a:spcBef>
              <a:spcAft>
                <a:spcPts val="0"/>
              </a:spcAft>
              <a:buSzPts val="1600"/>
              <a:buChar char="○"/>
            </a:pPr>
            <a:r>
              <a:rPr lang="en" sz="1600"/>
              <a:t>Haitians fleeing </a:t>
            </a:r>
            <a:r>
              <a:rPr lang="en" sz="1600">
                <a:highlight>
                  <a:srgbClr val="FFFF00"/>
                </a:highlight>
              </a:rPr>
              <a:t>political repression</a:t>
            </a:r>
            <a:r>
              <a:rPr lang="en" sz="1600"/>
              <a:t> and awful conditions had risked dangers in small open boats to reach United States</a:t>
            </a:r>
            <a:endParaRPr sz="1600"/>
          </a:p>
          <a:p>
            <a:pPr marL="914400" lvl="1" indent="-330200" rtl="0">
              <a:spcBef>
                <a:spcPts val="0"/>
              </a:spcBef>
              <a:spcAft>
                <a:spcPts val="0"/>
              </a:spcAft>
              <a:buSzPts val="1600"/>
              <a:buChar char="○"/>
            </a:pPr>
            <a:r>
              <a:rPr lang="en" sz="1600">
                <a:highlight>
                  <a:srgbClr val="FFFF00"/>
                </a:highlight>
              </a:rPr>
              <a:t>Cuban Revolution</a:t>
            </a:r>
            <a:r>
              <a:rPr lang="en" sz="1600"/>
              <a:t> caused one of the greatest political migrations of the century</a:t>
            </a:r>
            <a:endParaRPr sz="1600"/>
          </a:p>
          <a:p>
            <a:pPr marL="1371600" lvl="2" indent="-330200" rtl="0">
              <a:spcBef>
                <a:spcPts val="0"/>
              </a:spcBef>
              <a:spcAft>
                <a:spcPts val="0"/>
              </a:spcAft>
              <a:buSzPts val="1600"/>
              <a:buChar char="■"/>
            </a:pPr>
            <a:r>
              <a:rPr lang="en" sz="1600"/>
              <a:t>Began in 1959 when the Cuban middle class fled socialism, and continuing into the 1980s with the flight of Cuban workers</a:t>
            </a:r>
            <a:endParaRPr sz="1600"/>
          </a:p>
          <a:p>
            <a:pPr marL="914400" lvl="1" indent="-330200" rtl="0">
              <a:spcBef>
                <a:spcPts val="0"/>
              </a:spcBef>
              <a:spcAft>
                <a:spcPts val="0"/>
              </a:spcAft>
              <a:buSzPts val="1600"/>
              <a:buChar char="○"/>
            </a:pPr>
            <a:r>
              <a:rPr lang="en" sz="1600"/>
              <a:t>Revolutionary upheaval in Nicaragua, political violence in Central America, and poverty in Haiti contributed to refugee migration</a:t>
            </a:r>
            <a:endParaRPr sz="1600"/>
          </a:p>
          <a:p>
            <a:pPr marL="457200" lvl="0" indent="-330200" rtl="0">
              <a:spcBef>
                <a:spcPts val="0"/>
              </a:spcBef>
              <a:spcAft>
                <a:spcPts val="0"/>
              </a:spcAft>
              <a:buSzPts val="1600"/>
              <a:buChar char="●"/>
            </a:pPr>
            <a:r>
              <a:rPr lang="en" sz="1600"/>
              <a:t>Intranational migration (within country)</a:t>
            </a:r>
            <a:endParaRPr sz="1600"/>
          </a:p>
          <a:p>
            <a:pPr marL="914400" lvl="1" indent="-330200" rtl="0">
              <a:spcBef>
                <a:spcPts val="0"/>
              </a:spcBef>
              <a:spcAft>
                <a:spcPts val="0"/>
              </a:spcAft>
              <a:buSzPts val="1600"/>
              <a:buChar char="○"/>
            </a:pPr>
            <a:r>
              <a:rPr lang="en" sz="1600"/>
              <a:t>Movement from rural areas to urban areas in Latin America during the 20th century</a:t>
            </a:r>
            <a:endParaRPr sz="1600"/>
          </a:p>
          <a:p>
            <a:pPr marL="1371600" lvl="2" indent="-330200" rtl="0">
              <a:spcBef>
                <a:spcPts val="0"/>
              </a:spcBef>
              <a:spcAft>
                <a:spcPts val="0"/>
              </a:spcAft>
              <a:buSzPts val="1600"/>
              <a:buChar char="■"/>
            </a:pPr>
            <a:r>
              <a:rPr lang="en" sz="1600"/>
              <a:t>Latin America went from agrarian region in 19th century to one-half of population living in cities of 20,000+ by 1980s</a:t>
            </a:r>
            <a:endParaRPr sz="1600"/>
          </a:p>
          <a:p>
            <a:pPr marL="914400" lvl="1" indent="-330200" rtl="0">
              <a:spcBef>
                <a:spcPts val="0"/>
              </a:spcBef>
              <a:spcAft>
                <a:spcPts val="0"/>
              </a:spcAft>
              <a:buSzPts val="1600"/>
              <a:buChar char="○"/>
            </a:pPr>
            <a:r>
              <a:rPr lang="en" sz="1600"/>
              <a:t>Latin America was the most </a:t>
            </a:r>
            <a:r>
              <a:rPr lang="en" sz="1600">
                <a:highlight>
                  <a:srgbClr val="FFFF00"/>
                </a:highlight>
              </a:rPr>
              <a:t>urbanized </a:t>
            </a:r>
            <a:r>
              <a:rPr lang="en" sz="1600"/>
              <a:t>area of </a:t>
            </a:r>
            <a:r>
              <a:rPr lang="en" sz="1600">
                <a:highlight>
                  <a:srgbClr val="FFFF00"/>
                </a:highlight>
              </a:rPr>
              <a:t>developing world</a:t>
            </a:r>
            <a:r>
              <a:rPr lang="en" sz="1600"/>
              <a:t> and only slightly less urbanized than Western Europe</a:t>
            </a:r>
            <a:endParaRPr sz="1600"/>
          </a:p>
        </p:txBody>
      </p:sp>
      <p:sp>
        <p:nvSpPr>
          <p:cNvPr id="118" name="Shape 118"/>
          <p:cNvSpPr txBox="1">
            <a:spLocks noGrp="1"/>
          </p:cNvSpPr>
          <p:nvPr>
            <p:ph type="title"/>
          </p:nvPr>
        </p:nvSpPr>
        <p:spPr>
          <a:xfrm>
            <a:off x="311700" y="1891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Franklin Gothic Medium Cond" panose="020B0606030402020204" pitchFamily="34" charset="0"/>
              </a:rPr>
              <a:t>Interaction</a:t>
            </a:r>
            <a:endParaRPr>
              <a:latin typeface="Franklin Gothic Medium Cond" panose="020B06060304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0" y="749700"/>
            <a:ext cx="9144000" cy="3334800"/>
          </a:xfrm>
          <a:prstGeom prst="rect">
            <a:avLst/>
          </a:prstGeom>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Playfair Display"/>
              <a:buChar char="●"/>
            </a:pPr>
            <a:r>
              <a:rPr lang="en" sz="1600"/>
              <a:t>Rate of growth</a:t>
            </a:r>
            <a:endParaRPr sz="1600"/>
          </a:p>
          <a:p>
            <a:pPr marL="914400" lvl="1" indent="-330200" rtl="0">
              <a:spcBef>
                <a:spcPts val="0"/>
              </a:spcBef>
              <a:spcAft>
                <a:spcPts val="0"/>
              </a:spcAft>
              <a:buSzPts val="1600"/>
              <a:buChar char="○"/>
            </a:pPr>
            <a:r>
              <a:rPr lang="en" sz="1600"/>
              <a:t>Urban populations grew at a rate about three times that of the population as a whole</a:t>
            </a:r>
            <a:endParaRPr sz="1600"/>
          </a:p>
          <a:p>
            <a:pPr marL="914400" lvl="1" indent="-330200" rtl="0">
              <a:spcBef>
                <a:spcPts val="0"/>
              </a:spcBef>
              <a:spcAft>
                <a:spcPts val="0"/>
              </a:spcAft>
              <a:buSzPts val="1600"/>
              <a:buChar char="○"/>
            </a:pPr>
            <a:r>
              <a:rPr lang="en" sz="1600"/>
              <a:t>Urban economies had not been able to create enough jobs for the rapidly increasing population </a:t>
            </a:r>
            <a:endParaRPr sz="1600"/>
          </a:p>
          <a:p>
            <a:pPr marL="914400" lvl="1" indent="-330200" rtl="0">
              <a:spcBef>
                <a:spcPts val="0"/>
              </a:spcBef>
              <a:spcAft>
                <a:spcPts val="0"/>
              </a:spcAft>
              <a:buSzPts val="1600"/>
              <a:buChar char="○"/>
            </a:pPr>
            <a:r>
              <a:rPr lang="en" sz="1600"/>
              <a:t>Recent migrants often lived in marginal neighborhoods or in </a:t>
            </a:r>
            <a:r>
              <a:rPr lang="en" sz="1600">
                <a:highlight>
                  <a:srgbClr val="FFFF00"/>
                </a:highlight>
              </a:rPr>
              <a:t>shantytowns</a:t>
            </a:r>
            <a:r>
              <a:rPr lang="en" sz="1600">
                <a:solidFill>
                  <a:srgbClr val="000000"/>
                </a:solidFill>
                <a:highlight>
                  <a:srgbClr val="FFFFFF"/>
                </a:highlight>
              </a:rPr>
              <a:t> (also called</a:t>
            </a:r>
            <a:r>
              <a:rPr lang="en" sz="1600"/>
              <a:t> </a:t>
            </a:r>
            <a:r>
              <a:rPr lang="en" sz="1600" i="1">
                <a:highlight>
                  <a:srgbClr val="FFFF00"/>
                </a:highlight>
              </a:rPr>
              <a:t>favelas</a:t>
            </a:r>
            <a:r>
              <a:rPr lang="en" sz="1600" i="1">
                <a:highlight>
                  <a:srgbClr val="FFFFFF"/>
                </a:highlight>
              </a:rPr>
              <a:t>)</a:t>
            </a:r>
            <a:r>
              <a:rPr lang="en" sz="1600"/>
              <a:t> which have become characteristic of the rapidly growing cities of Latin America</a:t>
            </a:r>
            <a:endParaRPr sz="1600"/>
          </a:p>
          <a:p>
            <a:pPr marL="457200" lvl="0" indent="-330200" rtl="0">
              <a:spcBef>
                <a:spcPts val="0"/>
              </a:spcBef>
              <a:spcAft>
                <a:spcPts val="0"/>
              </a:spcAft>
              <a:buSzPts val="1600"/>
              <a:buChar char="●"/>
            </a:pPr>
            <a:r>
              <a:rPr lang="en" sz="1600"/>
              <a:t>In comparison to Europe</a:t>
            </a:r>
            <a:endParaRPr sz="1600"/>
          </a:p>
          <a:p>
            <a:pPr marL="914400" lvl="1" indent="-330200" rtl="0">
              <a:spcBef>
                <a:spcPts val="0"/>
              </a:spcBef>
              <a:spcAft>
                <a:spcPts val="0"/>
              </a:spcAft>
              <a:buSzPts val="1600"/>
              <a:buChar char="○"/>
            </a:pPr>
            <a:r>
              <a:rPr lang="en" sz="1600"/>
              <a:t>Despite Latin America’s increase in urbanization, its percentage of population in urban areas is still less than in Western Europe but more than in Asia and Africa  </a:t>
            </a:r>
            <a:endParaRPr sz="1600"/>
          </a:p>
          <a:p>
            <a:pPr marL="457200" lvl="0" indent="-330200" rtl="0">
              <a:spcBef>
                <a:spcPts val="0"/>
              </a:spcBef>
              <a:spcAft>
                <a:spcPts val="0"/>
              </a:spcAft>
              <a:buSzPts val="1600"/>
              <a:buChar char="●"/>
            </a:pPr>
            <a:r>
              <a:rPr lang="en" sz="1600"/>
              <a:t>Those who succeeded in securing industrial jobs often join oppressive </a:t>
            </a:r>
            <a:r>
              <a:rPr lang="en" sz="1600">
                <a:highlight>
                  <a:srgbClr val="FFFF00"/>
                </a:highlight>
              </a:rPr>
              <a:t>labor organizations</a:t>
            </a:r>
            <a:r>
              <a:rPr lang="en" sz="1600"/>
              <a:t> that are linked to the government </a:t>
            </a:r>
            <a:endParaRPr sz="1600"/>
          </a:p>
          <a:p>
            <a:pPr marL="914400" lvl="1" indent="-330200" rtl="0">
              <a:spcBef>
                <a:spcPts val="0"/>
              </a:spcBef>
              <a:spcAft>
                <a:spcPts val="0"/>
              </a:spcAft>
              <a:buSzPts val="1600"/>
              <a:buChar char="○"/>
            </a:pPr>
            <a:r>
              <a:rPr lang="en" sz="1600"/>
              <a:t>Separation between the underemployed urban lower class and the industrial labor force </a:t>
            </a:r>
            <a:endParaRPr sz="1600"/>
          </a:p>
          <a:p>
            <a:pPr marL="914400" lvl="1" indent="-330200" rtl="0">
              <a:spcBef>
                <a:spcPts val="0"/>
              </a:spcBef>
              <a:spcAft>
                <a:spcPts val="0"/>
              </a:spcAft>
              <a:buSzPts val="1600"/>
              <a:buChar char="○"/>
            </a:pPr>
            <a:r>
              <a:rPr lang="en" sz="1600"/>
              <a:t>Where industrialization and urbanization promoted a strong class unity in 19th century Europe, in Latin America </a:t>
            </a:r>
            <a:r>
              <a:rPr lang="en" sz="1600">
                <a:highlight>
                  <a:srgbClr val="FFFF00"/>
                </a:highlight>
              </a:rPr>
              <a:t>nationalist</a:t>
            </a:r>
            <a:r>
              <a:rPr lang="en" sz="1600"/>
              <a:t> and </a:t>
            </a:r>
            <a:r>
              <a:rPr lang="en" sz="1600">
                <a:highlight>
                  <a:srgbClr val="FFFF00"/>
                </a:highlight>
              </a:rPr>
              <a:t>populist politics</a:t>
            </a:r>
            <a:r>
              <a:rPr lang="en" sz="1600"/>
              <a:t> had weakened the ability of the working class to operate effectively in politics </a:t>
            </a:r>
            <a:endParaRPr sz="1600"/>
          </a:p>
        </p:txBody>
      </p:sp>
      <p:sp>
        <p:nvSpPr>
          <p:cNvPr id="124" name="Shape 124"/>
          <p:cNvSpPr txBox="1">
            <a:spLocks noGrp="1"/>
          </p:cNvSpPr>
          <p:nvPr>
            <p:ph type="title"/>
          </p:nvPr>
        </p:nvSpPr>
        <p:spPr>
          <a:xfrm>
            <a:off x="311700" y="1770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Franklin Gothic Medium Cond" panose="020B0606030402020204" pitchFamily="34" charset="0"/>
              </a:rPr>
              <a:t>Interaction</a:t>
            </a:r>
            <a:endParaRPr>
              <a:latin typeface="Franklin Gothic Medium Cond" panose="020B06060304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102649"/>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Franklin Gothic Medium Cond" panose="020B0606030402020204" pitchFamily="34" charset="0"/>
              </a:rPr>
              <a:t>Culture </a:t>
            </a:r>
            <a:endParaRPr dirty="0">
              <a:latin typeface="Franklin Gothic Medium Cond" panose="020B0606030402020204" pitchFamily="34" charset="0"/>
            </a:endParaRPr>
          </a:p>
        </p:txBody>
      </p:sp>
      <p:sp>
        <p:nvSpPr>
          <p:cNvPr id="130" name="Shape 130"/>
          <p:cNvSpPr txBox="1">
            <a:spLocks noGrp="1"/>
          </p:cNvSpPr>
          <p:nvPr>
            <p:ph type="body" idx="1"/>
          </p:nvPr>
        </p:nvSpPr>
        <p:spPr>
          <a:xfrm>
            <a:off x="118074" y="787775"/>
            <a:ext cx="9025925" cy="3334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Popular culture is influenced by African and Indian craft, images and techniques, but arranges them in new ways.</a:t>
            </a:r>
            <a:endParaRPr dirty="0"/>
          </a:p>
          <a:p>
            <a:pPr marL="457200" lvl="0" indent="-342900" rtl="0">
              <a:spcBef>
                <a:spcPts val="0"/>
              </a:spcBef>
              <a:spcAft>
                <a:spcPts val="0"/>
              </a:spcAft>
              <a:buSzPts val="1800"/>
              <a:buChar char="●"/>
            </a:pPr>
            <a:r>
              <a:rPr lang="en" dirty="0"/>
              <a:t>Hispanic traditions (family, gender relations, business, and social interaction) are still influential.</a:t>
            </a:r>
            <a:endParaRPr dirty="0"/>
          </a:p>
          <a:p>
            <a:pPr marL="914400" lvl="1" indent="-342900" rtl="0">
              <a:spcBef>
                <a:spcPts val="0"/>
              </a:spcBef>
              <a:spcAft>
                <a:spcPts val="0"/>
              </a:spcAft>
              <a:buSzPts val="1800"/>
              <a:buChar char="○"/>
            </a:pPr>
            <a:r>
              <a:rPr lang="en" sz="1800" dirty="0"/>
              <a:t>Helped determine response to modern world.</a:t>
            </a:r>
            <a:endParaRPr sz="1800" dirty="0"/>
          </a:p>
          <a:p>
            <a:pPr marL="457200" lvl="0" indent="-342900" rtl="0">
              <a:spcBef>
                <a:spcPts val="0"/>
              </a:spcBef>
              <a:spcAft>
                <a:spcPts val="0"/>
              </a:spcAft>
              <a:buSzPts val="1800"/>
              <a:buChar char="●"/>
            </a:pPr>
            <a:r>
              <a:rPr lang="en" dirty="0"/>
              <a:t>Religion</a:t>
            </a:r>
            <a:endParaRPr dirty="0"/>
          </a:p>
          <a:p>
            <a:pPr marL="914400" lvl="1" indent="-342900" rtl="0">
              <a:spcBef>
                <a:spcPts val="0"/>
              </a:spcBef>
              <a:spcAft>
                <a:spcPts val="0"/>
              </a:spcAft>
              <a:buSzPts val="1800"/>
              <a:buChar char="○"/>
            </a:pPr>
            <a:r>
              <a:rPr lang="en" sz="1800" dirty="0"/>
              <a:t>From 1900-60, the mass majority (~90% of total population) of Latin Americans were Catholic.</a:t>
            </a:r>
            <a:endParaRPr sz="1800" dirty="0"/>
          </a:p>
          <a:p>
            <a:pPr marL="914400" lvl="1" indent="-342900" rtl="0">
              <a:spcBef>
                <a:spcPts val="0"/>
              </a:spcBef>
              <a:spcAft>
                <a:spcPts val="0"/>
              </a:spcAft>
              <a:buSzPts val="1800"/>
              <a:buChar char="○"/>
            </a:pPr>
            <a:r>
              <a:rPr lang="en" sz="1800" dirty="0"/>
              <a:t>From 1960-present, the Protestant Church has been making inroads. (~19% Protestant and ~69% Catholic).</a:t>
            </a:r>
            <a:endParaRPr sz="1800" dirty="0"/>
          </a:p>
          <a:p>
            <a:pPr marL="457200" lvl="0" indent="-342900" rtl="0">
              <a:spcBef>
                <a:spcPts val="0"/>
              </a:spcBef>
              <a:spcAft>
                <a:spcPts val="0"/>
              </a:spcAft>
              <a:buSzPts val="1800"/>
              <a:buChar char="●"/>
            </a:pPr>
            <a:r>
              <a:rPr lang="en" dirty="0"/>
              <a:t>In 1922, Brazilian artists, composers, and authors held a Modern Art Week to emphasize a search for national artistic expression.</a:t>
            </a:r>
            <a:endParaRPr dirty="0"/>
          </a:p>
          <a:p>
            <a:pPr marL="914400" lvl="1" indent="-342900" rtl="0">
              <a:spcBef>
                <a:spcPts val="0"/>
              </a:spcBef>
              <a:spcAft>
                <a:spcPts val="0"/>
              </a:spcAft>
              <a:buSzPts val="1800"/>
              <a:buChar char="○"/>
            </a:pPr>
            <a:r>
              <a:rPr lang="en" sz="1800" dirty="0"/>
              <a:t>Showed search for national artistic expression that reflected reality in Brazil</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0" y="774175"/>
            <a:ext cx="8693400" cy="3334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Music</a:t>
            </a:r>
            <a:endParaRPr/>
          </a:p>
          <a:p>
            <a:pPr marL="914400" lvl="1" indent="-342900" rtl="0">
              <a:spcBef>
                <a:spcPts val="0"/>
              </a:spcBef>
              <a:spcAft>
                <a:spcPts val="0"/>
              </a:spcAft>
              <a:buSzPts val="1800"/>
              <a:buChar char="○"/>
            </a:pPr>
            <a:r>
              <a:rPr lang="en" sz="1800"/>
              <a:t>Argentine tango began in music halls of lower-class working districts of Buenos Aires and spreads to entire nation.</a:t>
            </a:r>
            <a:endParaRPr sz="1800"/>
          </a:p>
          <a:p>
            <a:pPr marL="914400" lvl="1" indent="-342900" rtl="0">
              <a:spcBef>
                <a:spcPts val="0"/>
              </a:spcBef>
              <a:spcAft>
                <a:spcPts val="0"/>
              </a:spcAft>
              <a:buSzPts val="1800"/>
              <a:buChar char="○"/>
            </a:pPr>
            <a:r>
              <a:rPr lang="en" sz="1800"/>
              <a:t>Brazilian samba and Caribbean salsa also spread widely</a:t>
            </a:r>
            <a:endParaRPr sz="1800"/>
          </a:p>
          <a:p>
            <a:pPr marL="457200" lvl="0" indent="-342900" rtl="0">
              <a:spcBef>
                <a:spcPts val="0"/>
              </a:spcBef>
              <a:spcAft>
                <a:spcPts val="0"/>
              </a:spcAft>
              <a:buSzPts val="1800"/>
              <a:buChar char="●"/>
            </a:pPr>
            <a:r>
              <a:rPr lang="en"/>
              <a:t>Literature</a:t>
            </a:r>
            <a:endParaRPr/>
          </a:p>
          <a:p>
            <a:pPr marL="914400" lvl="1" indent="-342900" rtl="0">
              <a:spcBef>
                <a:spcPts val="0"/>
              </a:spcBef>
              <a:spcAft>
                <a:spcPts val="0"/>
              </a:spcAft>
              <a:buSzPts val="1800"/>
              <a:buChar char="○"/>
            </a:pPr>
            <a:r>
              <a:rPr lang="en" sz="1800"/>
              <a:t>Poets and novelists used </a:t>
            </a:r>
            <a:r>
              <a:rPr lang="en" sz="1800">
                <a:highlight>
                  <a:srgbClr val="FFFF00"/>
                </a:highlight>
              </a:rPr>
              <a:t>magical realism</a:t>
            </a:r>
            <a:r>
              <a:rPr lang="en" sz="1800"/>
              <a:t> and gained worldwide recognition.</a:t>
            </a:r>
            <a:endParaRPr sz="1800"/>
          </a:p>
          <a:p>
            <a:pPr marL="914400" lvl="1" indent="-342900" rtl="0">
              <a:spcBef>
                <a:spcPts val="0"/>
              </a:spcBef>
              <a:spcAft>
                <a:spcPts val="0"/>
              </a:spcAft>
              <a:buSzPts val="1800"/>
              <a:buChar char="○"/>
            </a:pPr>
            <a:r>
              <a:rPr lang="en" sz="1800">
                <a:highlight>
                  <a:srgbClr val="FFFF00"/>
                </a:highlight>
              </a:rPr>
              <a:t>Realist </a:t>
            </a:r>
            <a:r>
              <a:rPr lang="en" sz="1800"/>
              <a:t>novelists, such as Miguel Angel Asturias, wrote about the corrupt and evil dictator that will doom his people.</a:t>
            </a:r>
            <a:endParaRPr sz="1800"/>
          </a:p>
          <a:p>
            <a:pPr marL="1371600" lvl="2" indent="-342900" rtl="0">
              <a:spcBef>
                <a:spcPts val="0"/>
              </a:spcBef>
              <a:spcAft>
                <a:spcPts val="0"/>
              </a:spcAft>
              <a:buSzPts val="1800"/>
              <a:buChar char="■"/>
            </a:pPr>
            <a:r>
              <a:rPr lang="en" sz="1800"/>
              <a:t>Some of his other novels talked about the evil and corruption of his and other countries.</a:t>
            </a:r>
            <a:endParaRPr sz="1800"/>
          </a:p>
          <a:p>
            <a:pPr marL="457200" lvl="0" indent="-342900" rtl="0">
              <a:spcBef>
                <a:spcPts val="0"/>
              </a:spcBef>
              <a:spcAft>
                <a:spcPts val="0"/>
              </a:spcAft>
              <a:buSzPts val="1800"/>
              <a:buChar char="●"/>
            </a:pPr>
            <a:r>
              <a:rPr lang="en"/>
              <a:t>Social and political criticism is still important and influenced development of newer art forms such as film</a:t>
            </a:r>
            <a:endParaRPr/>
          </a:p>
          <a:p>
            <a:pPr marL="0" lvl="0" indent="0">
              <a:spcBef>
                <a:spcPts val="1600"/>
              </a:spcBef>
              <a:spcAft>
                <a:spcPts val="1600"/>
              </a:spcAft>
              <a:buNone/>
            </a:pPr>
            <a:endParaRPr/>
          </a:p>
        </p:txBody>
      </p:sp>
      <p:sp>
        <p:nvSpPr>
          <p:cNvPr id="136" name="Shape 136"/>
          <p:cNvSpPr txBox="1">
            <a:spLocks noGrp="1"/>
          </p:cNvSpPr>
          <p:nvPr>
            <p:ph type="title"/>
          </p:nvPr>
        </p:nvSpPr>
        <p:spPr>
          <a:xfrm>
            <a:off x="311700" y="106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latin typeface="Franklin Gothic Medium Cond" panose="020B0606030402020204" pitchFamily="34" charset="0"/>
              </a:rPr>
              <a:t>Culture </a:t>
            </a:r>
            <a:endParaRPr dirty="0">
              <a:latin typeface="Franklin Gothic Medium Cond" panose="020B06060304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624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Franklin Gothic Medium Cond" panose="020B0606030402020204" pitchFamily="34" charset="0"/>
              </a:rPr>
              <a:t>Economic</a:t>
            </a:r>
            <a:endParaRPr>
              <a:latin typeface="Franklin Gothic Medium Cond" panose="020B0606030402020204" pitchFamily="34" charset="0"/>
            </a:endParaRPr>
          </a:p>
        </p:txBody>
      </p:sp>
      <p:sp>
        <p:nvSpPr>
          <p:cNvPr id="142" name="Shape 142"/>
          <p:cNvSpPr txBox="1">
            <a:spLocks noGrp="1"/>
          </p:cNvSpPr>
          <p:nvPr>
            <p:ph type="body" idx="1"/>
          </p:nvPr>
        </p:nvSpPr>
        <p:spPr>
          <a:xfrm>
            <a:off x="33600" y="635175"/>
            <a:ext cx="9076800" cy="3334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Economic changes in Latin America</a:t>
            </a:r>
            <a:endParaRPr/>
          </a:p>
          <a:p>
            <a:pPr marL="914400" lvl="1" indent="-342900" rtl="0">
              <a:spcBef>
                <a:spcPts val="0"/>
              </a:spcBef>
              <a:spcAft>
                <a:spcPts val="0"/>
              </a:spcAft>
              <a:buSzPts val="1800"/>
              <a:buChar char="○"/>
            </a:pPr>
            <a:r>
              <a:rPr lang="en" sz="1800"/>
              <a:t>Income gap actually got worse, property issues don’t change, gains in literacy and health, and industrialization possible</a:t>
            </a:r>
            <a:endParaRPr/>
          </a:p>
          <a:p>
            <a:pPr marL="457200" lvl="0" indent="-342900" rtl="0">
              <a:spcBef>
                <a:spcPts val="0"/>
              </a:spcBef>
              <a:spcAft>
                <a:spcPts val="0"/>
              </a:spcAft>
              <a:buSzPts val="1800"/>
              <a:buChar char="●"/>
            </a:pPr>
            <a:r>
              <a:rPr lang="en"/>
              <a:t>Latin America began gaining closer ties with growing international capitalist economy</a:t>
            </a:r>
            <a:endParaRPr/>
          </a:p>
          <a:p>
            <a:pPr marL="914400" lvl="1" indent="-342900" rtl="0">
              <a:spcBef>
                <a:spcPts val="0"/>
              </a:spcBef>
              <a:spcAft>
                <a:spcPts val="0"/>
              </a:spcAft>
              <a:buSzPts val="1800"/>
              <a:buChar char="○"/>
            </a:pPr>
            <a:r>
              <a:rPr lang="en" sz="1800"/>
              <a:t>Become vulnerable to changes in world financial system and dependent on markets, financial situation, and economic decisions made by others</a:t>
            </a:r>
            <a:endParaRPr sz="1800"/>
          </a:p>
          <a:p>
            <a:pPr marL="457200" lvl="0" indent="-342900" rtl="0">
              <a:spcBef>
                <a:spcPts val="0"/>
              </a:spcBef>
              <a:spcAft>
                <a:spcPts val="0"/>
              </a:spcAft>
              <a:buSzPts val="1800"/>
              <a:buChar char="●"/>
            </a:pPr>
            <a:r>
              <a:rPr lang="en"/>
              <a:t>Challenges of economic growth were of both internal and external origin</a:t>
            </a:r>
            <a:endParaRPr/>
          </a:p>
          <a:p>
            <a:pPr marL="914400" lvl="1" indent="-317500" rtl="0">
              <a:spcBef>
                <a:spcPts val="0"/>
              </a:spcBef>
              <a:spcAft>
                <a:spcPts val="0"/>
              </a:spcAft>
              <a:buSzPts val="1400"/>
              <a:buChar char="○"/>
            </a:pPr>
            <a:r>
              <a:rPr lang="en" sz="1800"/>
              <a:t>Ranged from steady population increase for the region as a whole to the consequences of Latin America’s ever-closer incorporation into the world economy</a:t>
            </a:r>
            <a:endParaRPr/>
          </a:p>
          <a:p>
            <a:pPr marL="457200" lvl="0" indent="-342900" rtl="0">
              <a:spcBef>
                <a:spcPts val="0"/>
              </a:spcBef>
              <a:spcAft>
                <a:spcPts val="0"/>
              </a:spcAft>
              <a:buSzPts val="1800"/>
              <a:buChar char="●"/>
            </a:pPr>
            <a:r>
              <a:rPr lang="en"/>
              <a:t>Economic growth s</a:t>
            </a:r>
            <a:r>
              <a:rPr lang="en" sz="1800"/>
              <a:t>tart</a:t>
            </a:r>
            <a:r>
              <a:rPr lang="en"/>
              <a:t>ed</a:t>
            </a:r>
            <a:r>
              <a:rPr lang="en" sz="1800"/>
              <a:t> in 1960 with agreements fostering economic union</a:t>
            </a:r>
            <a:endParaRPr/>
          </a:p>
          <a:p>
            <a:pPr marL="914400" lvl="1" indent="-342900" rtl="0">
              <a:spcBef>
                <a:spcPts val="0"/>
              </a:spcBef>
              <a:spcAft>
                <a:spcPts val="0"/>
              </a:spcAft>
              <a:buSzPts val="1800"/>
              <a:buChar char="○"/>
            </a:pPr>
            <a:r>
              <a:rPr lang="en" sz="1800"/>
              <a:t>Latin American Free Trade Association</a:t>
            </a:r>
            <a:endParaRPr sz="1800"/>
          </a:p>
          <a:p>
            <a:pPr marL="914400" lvl="1" indent="-342900" rtl="0">
              <a:spcBef>
                <a:spcPts val="0"/>
              </a:spcBef>
              <a:spcAft>
                <a:spcPts val="0"/>
              </a:spcAft>
              <a:buSzPts val="1800"/>
              <a:buChar char="○"/>
            </a:pPr>
            <a:r>
              <a:rPr lang="en" sz="1800"/>
              <a:t>Andean Pact of 1969</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0" y="561625"/>
            <a:ext cx="9144000" cy="3831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Some progress was made toward regional economic integration, but the commitment to eliminate trade barriers was not as strong as in postwar Europe</a:t>
            </a:r>
            <a:endParaRPr/>
          </a:p>
          <a:p>
            <a:pPr marL="457200" lvl="0" indent="-342900" rtl="0">
              <a:spcBef>
                <a:spcPts val="0"/>
              </a:spcBef>
              <a:spcAft>
                <a:spcPts val="0"/>
              </a:spcAft>
              <a:buSzPts val="1800"/>
              <a:buChar char="●"/>
            </a:pPr>
            <a:r>
              <a:rPr lang="en"/>
              <a:t>Latin America's major mineral resources are gold, silver, copper,iron ore, tin, and petroleum. </a:t>
            </a:r>
            <a:endParaRPr/>
          </a:p>
          <a:p>
            <a:pPr marL="457200" lvl="0" indent="-342900" rtl="0">
              <a:spcBef>
                <a:spcPts val="0"/>
              </a:spcBef>
              <a:spcAft>
                <a:spcPts val="0"/>
              </a:spcAft>
              <a:buSzPts val="1800"/>
              <a:buChar char="●"/>
            </a:pPr>
            <a:r>
              <a:rPr lang="en"/>
              <a:t>Emphasis on agricultural and mineral production grew in some places.</a:t>
            </a:r>
            <a:endParaRPr/>
          </a:p>
          <a:p>
            <a:pPr marL="457200" lvl="0" indent="-342900" rtl="0">
              <a:spcBef>
                <a:spcPts val="0"/>
              </a:spcBef>
              <a:spcAft>
                <a:spcPts val="0"/>
              </a:spcAft>
              <a:buSzPts val="1800"/>
              <a:buChar char="●"/>
            </a:pPr>
            <a:r>
              <a:rPr lang="en"/>
              <a:t>Cuban economy dependent on world market for sugar.  </a:t>
            </a:r>
            <a:endParaRPr/>
          </a:p>
          <a:p>
            <a:pPr marL="457200" lvl="0" indent="-342900" rtl="0">
              <a:spcBef>
                <a:spcPts val="0"/>
              </a:spcBef>
              <a:spcAft>
                <a:spcPts val="0"/>
              </a:spcAft>
              <a:buSzPts val="1800"/>
              <a:buChar char="●"/>
            </a:pPr>
            <a:r>
              <a:rPr lang="en"/>
              <a:t>Guatemala faced some of the region’s worst problems, including illiteracy, poor health, and high mortality. </a:t>
            </a:r>
            <a:endParaRPr/>
          </a:p>
          <a:p>
            <a:pPr marL="914400" lvl="1" indent="-317500" rtl="0">
              <a:spcBef>
                <a:spcPts val="0"/>
              </a:spcBef>
              <a:spcAft>
                <a:spcPts val="0"/>
              </a:spcAft>
              <a:buSzPts val="1400"/>
              <a:buChar char="○"/>
            </a:pPr>
            <a:r>
              <a:rPr lang="en" sz="1800"/>
              <a:t>Its economy depended almost exclusively on banana and coffee plantations.</a:t>
            </a:r>
            <a:r>
              <a:rPr lang="en"/>
              <a:t>                                                                     </a:t>
            </a:r>
            <a:endParaRPr/>
          </a:p>
          <a:p>
            <a:pPr marL="457200" lvl="0" indent="-342900" rtl="0">
              <a:spcBef>
                <a:spcPts val="0"/>
              </a:spcBef>
              <a:spcAft>
                <a:spcPts val="0"/>
              </a:spcAft>
              <a:buSzPts val="1800"/>
              <a:buChar char="●"/>
            </a:pPr>
            <a:r>
              <a:rPr lang="en"/>
              <a:t>Like the Asians and Africans, the Latin Americans had been suppliers of foods and raw materials to the rest of the world.</a:t>
            </a:r>
            <a:endParaRPr/>
          </a:p>
          <a:p>
            <a:pPr marL="457200" lvl="0" indent="-342900" rtl="0">
              <a:spcBef>
                <a:spcPts val="0"/>
              </a:spcBef>
              <a:spcAft>
                <a:spcPts val="0"/>
              </a:spcAft>
              <a:buSzPts val="1800"/>
              <a:buChar char="●"/>
            </a:pPr>
            <a:r>
              <a:rPr lang="en"/>
              <a:t>The Great Depression posed a great challenge to the region. </a:t>
            </a:r>
            <a:endParaRPr/>
          </a:p>
          <a:p>
            <a:pPr marL="914400" lvl="1" indent="-342900" rtl="0">
              <a:spcBef>
                <a:spcPts val="0"/>
              </a:spcBef>
              <a:spcAft>
                <a:spcPts val="0"/>
              </a:spcAft>
              <a:buSzPts val="1800"/>
              <a:buChar char="○"/>
            </a:pPr>
            <a:r>
              <a:rPr lang="en" sz="1800"/>
              <a:t>The collapse of the world economy meant that the demand for raw materials drastically declined, hurting many of the economies in Latin America.</a:t>
            </a:r>
            <a:endParaRPr sz="1800"/>
          </a:p>
        </p:txBody>
      </p:sp>
      <p:sp>
        <p:nvSpPr>
          <p:cNvPr id="148" name="Shape 148"/>
          <p:cNvSpPr txBox="1">
            <a:spLocks noGrp="1"/>
          </p:cNvSpPr>
          <p:nvPr>
            <p:ph type="title"/>
          </p:nvPr>
        </p:nvSpPr>
        <p:spPr>
          <a:xfrm>
            <a:off x="311700" y="624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latin typeface="Franklin Gothic Medium Cond" panose="020B0606030402020204" pitchFamily="34" charset="0"/>
              </a:rPr>
              <a:t>Economic</a:t>
            </a:r>
            <a:endParaRPr dirty="0">
              <a:latin typeface="Franklin Gothic Medium Cond" panose="020B06060304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Art</a:t>
            </a:r>
            <a:endParaRPr dirty="0"/>
          </a:p>
        </p:txBody>
      </p:sp>
      <p:sp>
        <p:nvSpPr>
          <p:cNvPr id="154" name="Shape 154"/>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31200" y="1222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Franklin Gothic Medium Cond" panose="020B0606030402020204" pitchFamily="34" charset="0"/>
              </a:rPr>
              <a:t>Marilyn Diptych. Andy Warhol. 1962 C.E. Oil, acrylic, and silkscreen enamel on canvas</a:t>
            </a:r>
            <a:br>
              <a:rPr lang="en">
                <a:latin typeface="Franklin Gothic Medium Cond" panose="020B0606030402020204" pitchFamily="34" charset="0"/>
              </a:rPr>
            </a:br>
            <a:endParaRPr>
              <a:latin typeface="Franklin Gothic Medium Cond" panose="020B0606030402020204" pitchFamily="34" charset="0"/>
            </a:endParaRPr>
          </a:p>
        </p:txBody>
      </p:sp>
      <p:sp>
        <p:nvSpPr>
          <p:cNvPr id="160" name="Shape 160"/>
          <p:cNvSpPr txBox="1">
            <a:spLocks noGrp="1"/>
          </p:cNvSpPr>
          <p:nvPr>
            <p:ph type="body" idx="1"/>
          </p:nvPr>
        </p:nvSpPr>
        <p:spPr>
          <a:xfrm>
            <a:off x="0" y="1213925"/>
            <a:ext cx="5198100" cy="3744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This image is made of two silver canvases on which the artist silkscreen a photograph of Marilyn Monroe fifty times each a slightly different shade. This is split into two one black and white the other with bright colors </a:t>
            </a:r>
            <a:endParaRPr/>
          </a:p>
          <a:p>
            <a:pPr marL="457200" lvl="0" indent="-342900">
              <a:spcBef>
                <a:spcPts val="0"/>
              </a:spcBef>
              <a:spcAft>
                <a:spcPts val="0"/>
              </a:spcAft>
              <a:buSzPts val="1800"/>
              <a:buChar char="●"/>
            </a:pPr>
            <a:r>
              <a:rPr lang="en"/>
              <a:t>This art piece is the start of pop art and an </a:t>
            </a:r>
            <a:r>
              <a:rPr lang="en">
                <a:highlight>
                  <a:srgbClr val="FFFF00"/>
                </a:highlight>
              </a:rPr>
              <a:t>expressionist</a:t>
            </a:r>
            <a:r>
              <a:rPr lang="en"/>
              <a:t> piece. His new take on art showed common material, like a soup can, and makes them unnatural with bright colors. This change of color challenges the traditions of using natural colors and making art realistic.</a:t>
            </a:r>
            <a:br>
              <a:rPr lang="en"/>
            </a:br>
            <a:endParaRPr/>
          </a:p>
        </p:txBody>
      </p:sp>
      <p:pic>
        <p:nvPicPr>
          <p:cNvPr id="161" name="Shape 161"/>
          <p:cNvPicPr preferRelativeResize="0"/>
          <p:nvPr/>
        </p:nvPicPr>
        <p:blipFill>
          <a:blip r:embed="rId3">
            <a:alphaModFix/>
          </a:blip>
          <a:stretch>
            <a:fillRect/>
          </a:stretch>
        </p:blipFill>
        <p:spPr>
          <a:xfrm>
            <a:off x="5198000" y="1314775"/>
            <a:ext cx="3946000" cy="2796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210850" y="1536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Franklin Gothic Medium Cond" panose="020B0606030402020204" pitchFamily="34" charset="0"/>
              </a:rPr>
              <a:t>Marilyn Diptych. Andy Warhol. 1962 C.E. Oil, acrylic, and silkscreen enamel on canvas</a:t>
            </a:r>
            <a:br>
              <a:rPr lang="en" dirty="0">
                <a:latin typeface="Franklin Gothic Medium Cond" panose="020B0606030402020204" pitchFamily="34" charset="0"/>
              </a:rPr>
            </a:br>
            <a:r>
              <a:rPr lang="en" dirty="0">
                <a:latin typeface="Franklin Gothic Medium Cond" panose="020B0606030402020204" pitchFamily="34" charset="0"/>
              </a:rPr>
              <a:t/>
            </a:r>
            <a:br>
              <a:rPr lang="en" dirty="0">
                <a:latin typeface="Franklin Gothic Medium Cond" panose="020B0606030402020204" pitchFamily="34" charset="0"/>
              </a:rPr>
            </a:br>
            <a:r>
              <a:rPr lang="en" dirty="0">
                <a:latin typeface="Franklin Gothic Medium Cond" panose="020B0606030402020204" pitchFamily="34" charset="0"/>
              </a:rPr>
              <a:t/>
            </a:r>
            <a:br>
              <a:rPr lang="en" dirty="0">
                <a:latin typeface="Franklin Gothic Medium Cond" panose="020B0606030402020204" pitchFamily="34" charset="0"/>
              </a:rPr>
            </a:br>
            <a:endParaRPr dirty="0">
              <a:latin typeface="Franklin Gothic Medium Cond" panose="020B0606030402020204" pitchFamily="34" charset="0"/>
            </a:endParaRPr>
          </a:p>
        </p:txBody>
      </p:sp>
      <p:sp>
        <p:nvSpPr>
          <p:cNvPr id="167" name="Shape 167"/>
          <p:cNvSpPr txBox="1">
            <a:spLocks noGrp="1"/>
          </p:cNvSpPr>
          <p:nvPr>
            <p:ph type="body" idx="1"/>
          </p:nvPr>
        </p:nvSpPr>
        <p:spPr>
          <a:xfrm>
            <a:off x="0" y="1206825"/>
            <a:ext cx="5639700" cy="35781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The repetition makes her face look less glamorous and makes it seem life less, almost like a mask.</a:t>
            </a:r>
            <a:endParaRPr sz="1600"/>
          </a:p>
          <a:p>
            <a:pPr marL="457200" lvl="0" indent="-330200" rtl="0">
              <a:spcBef>
                <a:spcPts val="0"/>
              </a:spcBef>
              <a:spcAft>
                <a:spcPts val="0"/>
              </a:spcAft>
              <a:buSzPts val="1600"/>
              <a:buChar char="●"/>
            </a:pPr>
            <a:r>
              <a:rPr lang="en" sz="1600"/>
              <a:t>With this piece Warhol is introducing the prototype of </a:t>
            </a:r>
            <a:r>
              <a:rPr lang="en" sz="1600">
                <a:highlight>
                  <a:srgbClr val="FFFF00"/>
                </a:highlight>
              </a:rPr>
              <a:t>pop art</a:t>
            </a:r>
            <a:r>
              <a:rPr lang="en" sz="1600"/>
              <a:t> to the world, in a way that celebrates women. This suggest that he was big into views such as women’s rights as well as someone who wanted to show others a new type of art unlike anyone had seen before.</a:t>
            </a:r>
            <a:endParaRPr sz="1600"/>
          </a:p>
          <a:p>
            <a:pPr marL="457200" lvl="0" indent="-330200">
              <a:spcBef>
                <a:spcPts val="0"/>
              </a:spcBef>
              <a:spcAft>
                <a:spcPts val="0"/>
              </a:spcAft>
              <a:buSzPts val="1600"/>
              <a:buChar char="●"/>
            </a:pPr>
            <a:r>
              <a:rPr lang="en" sz="1600"/>
              <a:t>This relates to the chapter through the biggest social change that occurred in it- rise of </a:t>
            </a:r>
            <a:r>
              <a:rPr lang="en" sz="1600">
                <a:highlight>
                  <a:srgbClr val="FFFF00"/>
                </a:highlight>
              </a:rPr>
              <a:t>feminism</a:t>
            </a:r>
            <a:r>
              <a:rPr lang="en" sz="1600"/>
              <a:t>. Women in Latin America are just beginning to gain rights such as voting and Warhol’s piece celebrates women with bright, bold colors and a style that catches your eye</a:t>
            </a:r>
            <a:endParaRPr sz="1600"/>
          </a:p>
        </p:txBody>
      </p:sp>
      <p:pic>
        <p:nvPicPr>
          <p:cNvPr id="168" name="Shape 168"/>
          <p:cNvPicPr preferRelativeResize="0"/>
          <p:nvPr/>
        </p:nvPicPr>
        <p:blipFill>
          <a:blip r:embed="rId3">
            <a:alphaModFix/>
          </a:blip>
          <a:stretch>
            <a:fillRect/>
          </a:stretch>
        </p:blipFill>
        <p:spPr>
          <a:xfrm>
            <a:off x="5639700" y="1289409"/>
            <a:ext cx="3432225" cy="28968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3603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Franklin Gothic Medium Cond" panose="020B0606030402020204" pitchFamily="34" charset="0"/>
                <a:ea typeface="HGSSoeiKakugothicUB" panose="020B0400000000000000" pitchFamily="34" charset="-128"/>
              </a:rPr>
              <a:t>Social</a:t>
            </a:r>
            <a:endParaRPr dirty="0">
              <a:latin typeface="Franklin Gothic Medium Cond" panose="020B0606030402020204" pitchFamily="34" charset="0"/>
              <a:ea typeface="HGSSoeiKakugothicUB" panose="020B0400000000000000" pitchFamily="34" charset="-128"/>
            </a:endParaRPr>
          </a:p>
        </p:txBody>
      </p:sp>
      <p:sp>
        <p:nvSpPr>
          <p:cNvPr id="65" name="Shape 65"/>
          <p:cNvSpPr txBox="1">
            <a:spLocks noGrp="1"/>
          </p:cNvSpPr>
          <p:nvPr>
            <p:ph type="body" idx="1"/>
          </p:nvPr>
        </p:nvSpPr>
        <p:spPr>
          <a:xfrm>
            <a:off x="0" y="1017964"/>
            <a:ext cx="8832300" cy="3334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During the 21st century there was an </a:t>
            </a:r>
            <a:r>
              <a:rPr lang="en" dirty="0">
                <a:solidFill>
                  <a:srgbClr val="000000"/>
                </a:solidFill>
                <a:highlight>
                  <a:srgbClr val="FFFF00"/>
                </a:highlight>
              </a:rPr>
              <a:t>increase of population</a:t>
            </a:r>
            <a:r>
              <a:rPr lang="en" dirty="0"/>
              <a:t> in the Latin American Countries, </a:t>
            </a:r>
            <a:endParaRPr dirty="0"/>
          </a:p>
          <a:p>
            <a:pPr marL="457200" lvl="0" indent="-342900" rtl="0">
              <a:spcBef>
                <a:spcPts val="0"/>
              </a:spcBef>
              <a:spcAft>
                <a:spcPts val="0"/>
              </a:spcAft>
              <a:buSzPts val="1800"/>
              <a:buChar char="●"/>
            </a:pPr>
            <a:r>
              <a:rPr lang="en" dirty="0"/>
              <a:t>Social criticism produced powerful realist novels</a:t>
            </a:r>
            <a:endParaRPr dirty="0"/>
          </a:p>
          <a:p>
            <a:pPr marL="914400" lvl="1" indent="-342900" rtl="0">
              <a:spcBef>
                <a:spcPts val="0"/>
              </a:spcBef>
              <a:spcAft>
                <a:spcPts val="0"/>
              </a:spcAft>
              <a:buSzPts val="1800"/>
              <a:buChar char="○"/>
            </a:pPr>
            <a:r>
              <a:rPr lang="en" sz="1800" dirty="0"/>
              <a:t>Revealed the exploitation of the poor</a:t>
            </a:r>
            <a:endParaRPr sz="1800" dirty="0"/>
          </a:p>
          <a:p>
            <a:pPr marL="457200" lvl="0" indent="-342900" rtl="0">
              <a:spcBef>
                <a:spcPts val="0"/>
              </a:spcBef>
              <a:spcAft>
                <a:spcPts val="0"/>
              </a:spcAft>
              <a:buSzPts val="1800"/>
              <a:buChar char="●"/>
            </a:pPr>
            <a:r>
              <a:rPr lang="en" dirty="0"/>
              <a:t>Social classes were based on economic structure, the higher classes tended to be the wealthier classes</a:t>
            </a:r>
            <a:endParaRPr dirty="0"/>
          </a:p>
          <a:p>
            <a:pPr marL="457200" lvl="0" indent="-342900" rtl="0">
              <a:spcBef>
                <a:spcPts val="0"/>
              </a:spcBef>
              <a:spcAft>
                <a:spcPts val="0"/>
              </a:spcAft>
              <a:buSzPts val="1800"/>
              <a:buChar char="●"/>
            </a:pPr>
            <a:r>
              <a:rPr lang="en" dirty="0"/>
              <a:t>Soon, </a:t>
            </a:r>
            <a:r>
              <a:rPr lang="en" dirty="0">
                <a:highlight>
                  <a:srgbClr val="FFFF00"/>
                </a:highlight>
              </a:rPr>
              <a:t>government programs were formed </a:t>
            </a:r>
            <a:r>
              <a:rPr lang="en" dirty="0"/>
              <a:t>to help supply laborers </a:t>
            </a:r>
            <a:endParaRPr dirty="0"/>
          </a:p>
          <a:p>
            <a:pPr marL="457200" lvl="0" indent="-342900" rtl="0">
              <a:spcBef>
                <a:spcPts val="0"/>
              </a:spcBef>
              <a:spcAft>
                <a:spcPts val="0"/>
              </a:spcAft>
              <a:buSzPts val="1800"/>
              <a:buChar char="●"/>
            </a:pPr>
            <a:r>
              <a:rPr lang="en" dirty="0">
                <a:highlight>
                  <a:srgbClr val="FFFF00"/>
                </a:highlight>
              </a:rPr>
              <a:t>Discrimination </a:t>
            </a:r>
            <a:r>
              <a:rPr lang="en" dirty="0"/>
              <a:t>on basis of </a:t>
            </a:r>
            <a:r>
              <a:rPr lang="en" dirty="0">
                <a:highlight>
                  <a:srgbClr val="FFFF00"/>
                </a:highlight>
              </a:rPr>
              <a:t>ethnicity </a:t>
            </a:r>
            <a:r>
              <a:rPr lang="en" dirty="0"/>
              <a:t>continues</a:t>
            </a:r>
            <a:endParaRPr dirty="0"/>
          </a:p>
          <a:p>
            <a:pPr marL="914400" lvl="1" indent="-342900" rtl="0">
              <a:spcBef>
                <a:spcPts val="0"/>
              </a:spcBef>
              <a:spcAft>
                <a:spcPts val="0"/>
              </a:spcAft>
              <a:buSzPts val="1800"/>
              <a:buChar char="○"/>
            </a:pPr>
            <a:r>
              <a:rPr lang="en" sz="1800" dirty="0"/>
              <a:t>To be called Indian is considered an insult in many places</a:t>
            </a:r>
            <a:endParaRPr sz="1800" dirty="0"/>
          </a:p>
          <a:p>
            <a:pPr marL="457200" lvl="0" indent="-342900" rtl="0">
              <a:spcBef>
                <a:spcPts val="0"/>
              </a:spcBef>
              <a:spcAft>
                <a:spcPts val="0"/>
              </a:spcAft>
              <a:buSzPts val="1800"/>
              <a:buChar char="●"/>
            </a:pPr>
            <a:r>
              <a:rPr lang="en" dirty="0"/>
              <a:t>Relationship with Indian population is filled with exploitation and discrimination</a:t>
            </a:r>
            <a:endParaRPr dirty="0"/>
          </a:p>
          <a:p>
            <a:pPr marL="914400" lvl="1" indent="-342900" rtl="0">
              <a:spcBef>
                <a:spcPts val="0"/>
              </a:spcBef>
              <a:spcAft>
                <a:spcPts val="0"/>
              </a:spcAft>
              <a:buSzPts val="1800"/>
              <a:buChar char="○"/>
            </a:pPr>
            <a:r>
              <a:rPr lang="en" sz="1800" dirty="0"/>
              <a:t>Occurs in nations as diverse as Brazil, Nicaragua, and Guatemala</a:t>
            </a:r>
            <a:endParaRPr sz="1800" dirty="0"/>
          </a:p>
          <a:p>
            <a:pPr marL="0" lvl="0" indent="0" rtl="0">
              <a:spcBef>
                <a:spcPts val="1600"/>
              </a:spcBef>
              <a:spcAft>
                <a:spcPts val="16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44474" y="176100"/>
            <a:ext cx="8772109"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Franklin Gothic Medium Cond" panose="020B0606030402020204" pitchFamily="34" charset="0"/>
              </a:rPr>
              <a:t>The Bay. Helen Frankenthaler. 1963 C.E. Acrylics on canvas.</a:t>
            </a:r>
            <a:endParaRPr dirty="0">
              <a:latin typeface="Franklin Gothic Medium Cond" panose="020B0606030402020204" pitchFamily="34" charset="0"/>
            </a:endParaRPr>
          </a:p>
        </p:txBody>
      </p:sp>
      <p:sp>
        <p:nvSpPr>
          <p:cNvPr id="174" name="Shape 174"/>
          <p:cNvSpPr txBox="1">
            <a:spLocks noGrp="1"/>
          </p:cNvSpPr>
          <p:nvPr>
            <p:ph type="body" idx="1"/>
          </p:nvPr>
        </p:nvSpPr>
        <p:spPr>
          <a:xfrm>
            <a:off x="0" y="1102250"/>
            <a:ext cx="5025900" cy="41256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dirty="0"/>
              <a:t>This painting presents a fluid blue splotch that gradually changes from violet to indigo back to violet and then to indigo again. This splotch is almost hovering above the Earth. Underneath,  it shows a mossy green. The blue splotch is the bay with the green being the earth underneath. At the top of the painting is an off-white sky. The sky is a stark contrast to the many shades of blue. The contrast is signifying the change from bay to sky.</a:t>
            </a:r>
            <a:br>
              <a:rPr lang="en" dirty="0"/>
            </a:br>
            <a:r>
              <a:rPr lang="en" dirty="0"/>
              <a:t/>
            </a:r>
            <a:br>
              <a:rPr lang="en" dirty="0"/>
            </a:br>
            <a:endParaRPr dirty="0"/>
          </a:p>
        </p:txBody>
      </p:sp>
      <p:pic>
        <p:nvPicPr>
          <p:cNvPr id="175" name="Shape 175"/>
          <p:cNvPicPr preferRelativeResize="0"/>
          <p:nvPr/>
        </p:nvPicPr>
        <p:blipFill>
          <a:blip r:embed="rId3">
            <a:alphaModFix/>
          </a:blip>
          <a:stretch>
            <a:fillRect/>
          </a:stretch>
        </p:blipFill>
        <p:spPr>
          <a:xfrm>
            <a:off x="5160911" y="1102250"/>
            <a:ext cx="3759987" cy="3334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699" y="52825"/>
            <a:ext cx="8629933"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dirty="0">
                <a:latin typeface="Franklin Gothic Medium Cond" panose="020B0606030402020204" pitchFamily="34" charset="0"/>
              </a:rPr>
              <a:t>The Bay. Helen Frankenthaler. 1963 C.E. Acrylics on canvas</a:t>
            </a:r>
            <a:endParaRPr dirty="0">
              <a:latin typeface="Franklin Gothic Medium Cond" panose="020B0606030402020204" pitchFamily="34" charset="0"/>
            </a:endParaRPr>
          </a:p>
        </p:txBody>
      </p:sp>
      <p:sp>
        <p:nvSpPr>
          <p:cNvPr id="181" name="Shape 181"/>
          <p:cNvSpPr txBox="1">
            <a:spLocks noGrp="1"/>
          </p:cNvSpPr>
          <p:nvPr>
            <p:ph type="body" idx="1"/>
          </p:nvPr>
        </p:nvSpPr>
        <p:spPr>
          <a:xfrm>
            <a:off x="0" y="732725"/>
            <a:ext cx="9144000" cy="33876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Frankenthaler was considered an </a:t>
            </a:r>
            <a:r>
              <a:rPr lang="en" sz="1600">
                <a:highlight>
                  <a:srgbClr val="FFFF00"/>
                </a:highlight>
              </a:rPr>
              <a:t>abstract expressionist </a:t>
            </a:r>
            <a:r>
              <a:rPr lang="en" sz="1600"/>
              <a:t>because her art made you think about its shape and meaning while using unconventional methods of doing so. She used the “soak stain” technique, which included turpentine-thinned paint onto canvas, making bright color washes that seem to merge with the canvas. This gives the piece a flat 2-d look. </a:t>
            </a:r>
            <a:endParaRPr sz="1600"/>
          </a:p>
          <a:p>
            <a:pPr marL="457200" lvl="0" indent="-330200" rtl="0">
              <a:spcBef>
                <a:spcPts val="0"/>
              </a:spcBef>
              <a:spcAft>
                <a:spcPts val="0"/>
              </a:spcAft>
              <a:buSzPts val="1600"/>
              <a:buChar char="●"/>
            </a:pPr>
            <a:r>
              <a:rPr lang="en" sz="1600"/>
              <a:t>Frankenthaler was a female artist, which was gradually becoming less unusual but was it was still likely she felt discriminated. She created a painting that was so different from most others at the time and that was completely open-ended and left for the viewer to decide what it meant. This was likely because she knew that if she wanted to be recognized and leave her mark then she had to stay true to herself and her vision by creating something both unusual and unique.</a:t>
            </a:r>
            <a:endParaRPr sz="1600"/>
          </a:p>
          <a:p>
            <a:pPr marL="457200" lvl="0" indent="-342900">
              <a:spcBef>
                <a:spcPts val="0"/>
              </a:spcBef>
              <a:spcAft>
                <a:spcPts val="0"/>
              </a:spcAft>
              <a:buSzPts val="1800"/>
              <a:buChar char="●"/>
            </a:pPr>
            <a:r>
              <a:rPr lang="en" sz="1600"/>
              <a:t>This relates to the chapter in that Latin America at that time was going through a series of revolutions that got rid of imperialism and made Latin America self-governing. This was new and frightening and caused many people to be unsure how it would all turn out, which is conveyed in the painting through the unsure, open-ended shapes that are left for interpretation</a:t>
            </a:r>
            <a:r>
              <a:rPr lang="en"/>
              <a:t/>
            </a:r>
            <a:br>
              <a:rPr lang="en"/>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699" y="120109"/>
            <a:ext cx="8674675"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latin typeface="Franklin Gothic Medium Cond" panose="020B0606030402020204" pitchFamily="34" charset="0"/>
              </a:rPr>
              <a:t>Lipstick (Ascending) on Caterpillar Tracks. Claes Oldenburg. 1969-1974 CE. Cor-Ten steel, aluminum, and cast resin: painted with polyurethane enamel. </a:t>
            </a:r>
            <a:endParaRPr sz="2400" dirty="0">
              <a:latin typeface="Franklin Gothic Medium Cond" panose="020B0606030402020204" pitchFamily="34" charset="0"/>
            </a:endParaRPr>
          </a:p>
        </p:txBody>
      </p:sp>
      <p:sp>
        <p:nvSpPr>
          <p:cNvPr id="187" name="Shape 187"/>
          <p:cNvSpPr txBox="1">
            <a:spLocks noGrp="1"/>
          </p:cNvSpPr>
          <p:nvPr>
            <p:ph type="body" idx="1"/>
          </p:nvPr>
        </p:nvSpPr>
        <p:spPr>
          <a:xfrm>
            <a:off x="311700" y="1378250"/>
            <a:ext cx="4693800" cy="3334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Base of this sculpture is a military tank and a feminine product, lipstick, is ascending form it. The tube of lipstick is 24 feet high and looked over the office of the Yale’s president as well as the World War I memorial.</a:t>
            </a:r>
            <a:endParaRPr dirty="0"/>
          </a:p>
          <a:p>
            <a:pPr marL="457200" lvl="0" indent="-342900" rtl="0">
              <a:spcBef>
                <a:spcPts val="0"/>
              </a:spcBef>
              <a:spcAft>
                <a:spcPts val="0"/>
              </a:spcAft>
              <a:buSzPts val="1800"/>
              <a:buChar char="●"/>
            </a:pPr>
            <a:r>
              <a:rPr lang="en" dirty="0"/>
              <a:t>Intended as a platform for anti-war protests from students. </a:t>
            </a:r>
            <a:endParaRPr dirty="0"/>
          </a:p>
          <a:p>
            <a:pPr marL="457200" lvl="0" indent="-342900">
              <a:spcBef>
                <a:spcPts val="0"/>
              </a:spcBef>
              <a:spcAft>
                <a:spcPts val="0"/>
              </a:spcAft>
              <a:buSzPts val="1800"/>
              <a:buChar char="●"/>
            </a:pPr>
            <a:r>
              <a:rPr lang="en" dirty="0"/>
              <a:t>Caterpillar tracks- what the tracks on the tanks are called </a:t>
            </a:r>
            <a:endParaRPr dirty="0"/>
          </a:p>
        </p:txBody>
      </p:sp>
      <p:pic>
        <p:nvPicPr>
          <p:cNvPr id="188" name="Shape 188" descr="See the source image"/>
          <p:cNvPicPr preferRelativeResize="0"/>
          <p:nvPr/>
        </p:nvPicPr>
        <p:blipFill>
          <a:blip r:embed="rId3">
            <a:alphaModFix/>
          </a:blip>
          <a:stretch>
            <a:fillRect/>
          </a:stretch>
        </p:blipFill>
        <p:spPr>
          <a:xfrm>
            <a:off x="7177900" y="1378250"/>
            <a:ext cx="1808475" cy="3555200"/>
          </a:xfrm>
          <a:prstGeom prst="rect">
            <a:avLst/>
          </a:prstGeom>
          <a:noFill/>
          <a:ln>
            <a:noFill/>
          </a:ln>
        </p:spPr>
      </p:pic>
      <p:pic>
        <p:nvPicPr>
          <p:cNvPr id="189" name="Shape 189" descr="See the source image"/>
          <p:cNvPicPr preferRelativeResize="0"/>
          <p:nvPr/>
        </p:nvPicPr>
        <p:blipFill>
          <a:blip r:embed="rId4">
            <a:alphaModFix/>
          </a:blip>
          <a:stretch>
            <a:fillRect/>
          </a:stretch>
        </p:blipFill>
        <p:spPr>
          <a:xfrm>
            <a:off x="5049500" y="1378250"/>
            <a:ext cx="2084400" cy="35551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699" y="106075"/>
            <a:ext cx="8681801"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2400" dirty="0">
                <a:latin typeface="Franklin Gothic Medium Cond" panose="020B0606030402020204" pitchFamily="34" charset="0"/>
              </a:rPr>
              <a:t>Lipstick (Ascending) on Caterpillar Tracks. Claes Oldenburg. 1969-1974 CE. Cor-Ten steel, aluminum, and cast resin: painted with polyurethane enamel.</a:t>
            </a:r>
            <a:endParaRPr dirty="0">
              <a:latin typeface="Franklin Gothic Medium Cond" panose="020B0606030402020204" pitchFamily="34" charset="0"/>
            </a:endParaRPr>
          </a:p>
        </p:txBody>
      </p:sp>
      <p:sp>
        <p:nvSpPr>
          <p:cNvPr id="195" name="Shape 195"/>
          <p:cNvSpPr txBox="1">
            <a:spLocks noGrp="1"/>
          </p:cNvSpPr>
          <p:nvPr>
            <p:ph type="body" idx="1"/>
          </p:nvPr>
        </p:nvSpPr>
        <p:spPr>
          <a:xfrm>
            <a:off x="25" y="1116565"/>
            <a:ext cx="6532800" cy="33348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dirty="0"/>
              <a:t>Sculpture was not meant to be permanent. Oldenburg originally made the sculpture with a base of plywood and </a:t>
            </a:r>
            <a:endParaRPr sz="1600" dirty="0"/>
          </a:p>
          <a:p>
            <a:pPr marL="457200" lvl="0" indent="-330200" rtl="0">
              <a:spcBef>
                <a:spcPts val="0"/>
              </a:spcBef>
              <a:spcAft>
                <a:spcPts val="0"/>
              </a:spcAft>
              <a:buSzPts val="1600"/>
              <a:buChar char="●"/>
            </a:pPr>
            <a:r>
              <a:rPr lang="en" sz="1600" dirty="0"/>
              <a:t>implied that the U.S. obsession with beauty and consumption both fueled and distracted from the ongoing violence in Vietnam.</a:t>
            </a:r>
            <a:endParaRPr sz="1600" dirty="0"/>
          </a:p>
          <a:p>
            <a:pPr marL="457200" lvl="0" indent="-330200">
              <a:spcBef>
                <a:spcPts val="0"/>
              </a:spcBef>
              <a:spcAft>
                <a:spcPts val="0"/>
              </a:spcAft>
              <a:buSzPts val="1600"/>
              <a:buChar char="●"/>
            </a:pPr>
            <a:r>
              <a:rPr lang="en" sz="1600" dirty="0">
                <a:solidFill>
                  <a:srgbClr val="21242C"/>
                </a:solidFill>
              </a:rPr>
              <a:t>Oldenburg brought both domestic and military objects into a public space, this blurred the lines between public and private, as well as brought questioning to political standpoints as well as culture in the United States. In doing so, it upheld Oldenburg’s 1961 declaration that “I am for an art that is political-erotical-mystical, that does something other than sit on its butt in a museum […] I am for an art that imitates the human, that is comic, if necessary, or violent, or whatever is necessary […].”</a:t>
            </a:r>
            <a:endParaRPr sz="1600" dirty="0"/>
          </a:p>
        </p:txBody>
      </p:sp>
      <p:pic>
        <p:nvPicPr>
          <p:cNvPr id="196" name="Shape 196" descr="See the source image"/>
          <p:cNvPicPr preferRelativeResize="0"/>
          <p:nvPr/>
        </p:nvPicPr>
        <p:blipFill>
          <a:blip r:embed="rId3">
            <a:alphaModFix/>
          </a:blip>
          <a:stretch>
            <a:fillRect/>
          </a:stretch>
        </p:blipFill>
        <p:spPr>
          <a:xfrm>
            <a:off x="6532825" y="1234075"/>
            <a:ext cx="2460676" cy="32772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699" y="176100"/>
            <a:ext cx="8740201"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2400" dirty="0">
                <a:latin typeface="Franklin Gothic Medium Cond" panose="020B0606030402020204" pitchFamily="34" charset="0"/>
              </a:rPr>
              <a:t>Lipstick (Ascending) on Caterpillar Tracks. Claes Oldenburg. 1969-1974 CE. Cor-Ten steel, aluminum, and cast resin: painted with polyurethane enamel.</a:t>
            </a:r>
            <a:endParaRPr dirty="0">
              <a:latin typeface="Franklin Gothic Medium Cond" panose="020B0606030402020204" pitchFamily="34" charset="0"/>
            </a:endParaRPr>
          </a:p>
        </p:txBody>
      </p:sp>
      <p:sp>
        <p:nvSpPr>
          <p:cNvPr id="202" name="Shape 202"/>
          <p:cNvSpPr txBox="1">
            <a:spLocks noGrp="1"/>
          </p:cNvSpPr>
          <p:nvPr>
            <p:ph type="body" idx="1"/>
          </p:nvPr>
        </p:nvSpPr>
        <p:spPr>
          <a:xfrm>
            <a:off x="67225" y="1167150"/>
            <a:ext cx="5475300" cy="3534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Implied that the U.S. obsession with beauty and consumption both fueled and distracted from the ongoing violence in Vietnam.</a:t>
            </a:r>
            <a:endParaRPr sz="1800"/>
          </a:p>
          <a:p>
            <a:pPr marL="457200" lvl="0" indent="-342900" rtl="0">
              <a:spcBef>
                <a:spcPts val="0"/>
              </a:spcBef>
              <a:spcAft>
                <a:spcPts val="0"/>
              </a:spcAft>
              <a:buSzPts val="1800"/>
              <a:buChar char="●"/>
            </a:pPr>
            <a:r>
              <a:rPr lang="en" sz="1800"/>
              <a:t>Oldenburg had experimented with lipstick art before and would cut out magazines and paste the tubes into cities to look like pillars.</a:t>
            </a:r>
            <a:endParaRPr sz="1800"/>
          </a:p>
          <a:p>
            <a:pPr marL="457200" lvl="0" indent="-342900" rtl="0">
              <a:spcBef>
                <a:spcPts val="0"/>
              </a:spcBef>
              <a:spcAft>
                <a:spcPts val="0"/>
              </a:spcAft>
              <a:buSzPts val="1800"/>
              <a:buChar char="●"/>
            </a:pPr>
            <a:r>
              <a:rPr lang="en" sz="1800"/>
              <a:t>This relates to Chapter 32 by advocating feminism, a main topic throughout the chapter. By pairing a feminine product with a heavy piece of male machinery, it views the two gender roles more as equals.</a:t>
            </a:r>
            <a:endParaRPr sz="1800"/>
          </a:p>
        </p:txBody>
      </p:sp>
      <p:pic>
        <p:nvPicPr>
          <p:cNvPr id="203" name="Shape 203" descr="See the source image"/>
          <p:cNvPicPr preferRelativeResize="0"/>
          <p:nvPr/>
        </p:nvPicPr>
        <p:blipFill>
          <a:blip r:embed="rId3">
            <a:alphaModFix/>
          </a:blip>
          <a:stretch>
            <a:fillRect/>
          </a:stretch>
        </p:blipFill>
        <p:spPr>
          <a:xfrm>
            <a:off x="7014676" y="1065950"/>
            <a:ext cx="2037225" cy="1810675"/>
          </a:xfrm>
          <a:prstGeom prst="rect">
            <a:avLst/>
          </a:prstGeom>
          <a:noFill/>
          <a:ln>
            <a:noFill/>
          </a:ln>
        </p:spPr>
      </p:pic>
      <p:pic>
        <p:nvPicPr>
          <p:cNvPr id="204" name="Shape 204" descr="See the source image"/>
          <p:cNvPicPr preferRelativeResize="0"/>
          <p:nvPr/>
        </p:nvPicPr>
        <p:blipFill rotWithShape="1">
          <a:blip r:embed="rId4">
            <a:alphaModFix/>
          </a:blip>
          <a:srcRect l="-7509" t="3570" r="7509" b="-3570"/>
          <a:stretch/>
        </p:blipFill>
        <p:spPr>
          <a:xfrm>
            <a:off x="5475225" y="2684000"/>
            <a:ext cx="1790500" cy="2197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688" y="109888"/>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latin typeface="Franklin Gothic Medium Cond" panose="020B0606030402020204" pitchFamily="34" charset="0"/>
              </a:rPr>
              <a:t>Trade (Gifts for Trading Land with White People). Jaune Quick-to-See Smith. 1992 Ce. Oil on paint, and mixed media, collage, objects, canvas.</a:t>
            </a:r>
            <a:endParaRPr sz="2400">
              <a:latin typeface="Franklin Gothic Medium Cond" panose="020B0606030402020204" pitchFamily="34" charset="0"/>
            </a:endParaRPr>
          </a:p>
        </p:txBody>
      </p:sp>
      <p:sp>
        <p:nvSpPr>
          <p:cNvPr id="210" name="Shape 210"/>
          <p:cNvSpPr txBox="1">
            <a:spLocks noGrp="1"/>
          </p:cNvSpPr>
          <p:nvPr>
            <p:ph type="body" idx="1"/>
          </p:nvPr>
        </p:nvSpPr>
        <p:spPr>
          <a:xfrm>
            <a:off x="0" y="987575"/>
            <a:ext cx="5340300" cy="37122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Char char="●"/>
            </a:pPr>
            <a:r>
              <a:rPr lang="en" sz="1500">
                <a:highlight>
                  <a:srgbClr val="FFFF00"/>
                </a:highlight>
              </a:rPr>
              <a:t>Triptych</a:t>
            </a:r>
            <a:r>
              <a:rPr lang="en" sz="1500"/>
              <a:t>- three part arrangement/ three panels</a:t>
            </a:r>
            <a:endParaRPr sz="1500"/>
          </a:p>
          <a:p>
            <a:pPr marL="457200" lvl="0" indent="-323850" rtl="0">
              <a:spcBef>
                <a:spcPts val="0"/>
              </a:spcBef>
              <a:spcAft>
                <a:spcPts val="0"/>
              </a:spcAft>
              <a:buSzPts val="1500"/>
              <a:buChar char="●"/>
            </a:pPr>
            <a:r>
              <a:rPr lang="en" sz="1500">
                <a:solidFill>
                  <a:srgbClr val="21242C"/>
                </a:solidFill>
              </a:rPr>
              <a:t> Smith covered the canvas in collage, with newspaper articles about Native life cut out from her tribal paper</a:t>
            </a:r>
            <a:r>
              <a:rPr lang="en" sz="1500" i="1">
                <a:solidFill>
                  <a:srgbClr val="21242C"/>
                </a:solidFill>
              </a:rPr>
              <a:t>,</a:t>
            </a:r>
            <a:r>
              <a:rPr lang="en" sz="1500">
                <a:solidFill>
                  <a:srgbClr val="21242C"/>
                </a:solidFill>
              </a:rPr>
              <a:t> photos, comics, tobacco and gum wrappers, fruit carton labels, ads, and pages from comic books, all of which feature stereotypical images of Native Americans. She mixed the collaged text with photos of deer, buffalo, and Native men in historic dress holding pipes with feathers in their hair.</a:t>
            </a:r>
            <a:endParaRPr sz="1500">
              <a:solidFill>
                <a:srgbClr val="21242C"/>
              </a:solidFill>
            </a:endParaRPr>
          </a:p>
          <a:p>
            <a:pPr marL="457200" lvl="0" indent="-323850" rtl="0">
              <a:spcBef>
                <a:spcPts val="0"/>
              </a:spcBef>
              <a:spcAft>
                <a:spcPts val="0"/>
              </a:spcAft>
              <a:buClr>
                <a:srgbClr val="21242C"/>
              </a:buClr>
              <a:buSzPts val="1500"/>
              <a:buChar char="●"/>
            </a:pPr>
            <a:r>
              <a:rPr lang="en" sz="1500">
                <a:solidFill>
                  <a:srgbClr val="21242C"/>
                </a:solidFill>
              </a:rPr>
              <a:t>Canoe suggests the possibility of trade and cultural connection since the Canoe is used by people across the globe to trade in early centuries.</a:t>
            </a:r>
            <a:endParaRPr sz="1500">
              <a:solidFill>
                <a:srgbClr val="21242C"/>
              </a:solidFill>
            </a:endParaRPr>
          </a:p>
          <a:p>
            <a:pPr marL="457200" lvl="0" indent="-323850">
              <a:spcBef>
                <a:spcPts val="0"/>
              </a:spcBef>
              <a:spcAft>
                <a:spcPts val="0"/>
              </a:spcAft>
              <a:buClr>
                <a:srgbClr val="21242C"/>
              </a:buClr>
              <a:buSzPts val="1500"/>
              <a:buChar char="●"/>
            </a:pPr>
            <a:r>
              <a:rPr lang="en" sz="1500">
                <a:solidFill>
                  <a:srgbClr val="21242C"/>
                </a:solidFill>
              </a:rPr>
              <a:t>The color red had several meanings tied to native heritage and other meanings such as blood, warfare, anger, and sacrifice.</a:t>
            </a:r>
            <a:endParaRPr sz="1500">
              <a:solidFill>
                <a:srgbClr val="21242C"/>
              </a:solidFill>
            </a:endParaRPr>
          </a:p>
        </p:txBody>
      </p:sp>
      <p:pic>
        <p:nvPicPr>
          <p:cNvPr id="211" name="Shape 211" descr="See the source image"/>
          <p:cNvPicPr preferRelativeResize="0"/>
          <p:nvPr/>
        </p:nvPicPr>
        <p:blipFill>
          <a:blip r:embed="rId3">
            <a:alphaModFix/>
          </a:blip>
          <a:stretch>
            <a:fillRect/>
          </a:stretch>
        </p:blipFill>
        <p:spPr>
          <a:xfrm>
            <a:off x="5340300" y="1490962"/>
            <a:ext cx="3732750" cy="21459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2479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2400">
                <a:latin typeface="Franklin Gothic Medium Cond" panose="020B0606030402020204" pitchFamily="34" charset="0"/>
              </a:rPr>
              <a:t>Trade (Gifts for Trading Land with White People). Jaune Quick-to-See Smith. 1992 Ce. Oil on paint, and mixed media, collage, objects, canvas.</a:t>
            </a:r>
            <a:endParaRPr>
              <a:latin typeface="Franklin Gothic Medium Cond" panose="020B0606030402020204" pitchFamily="34" charset="0"/>
            </a:endParaRPr>
          </a:p>
        </p:txBody>
      </p:sp>
      <p:sp>
        <p:nvSpPr>
          <p:cNvPr id="217" name="Shape 217"/>
          <p:cNvSpPr txBox="1">
            <a:spLocks noGrp="1"/>
          </p:cNvSpPr>
          <p:nvPr>
            <p:ph type="body" idx="1"/>
          </p:nvPr>
        </p:nvSpPr>
        <p:spPr>
          <a:xfrm>
            <a:off x="0" y="1171075"/>
            <a:ext cx="9144000" cy="33978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Brushstrokes were very vivid and prominent and related back to abstract expressionism. The brushstrokes brought in deep emotional emphasis as well as a look at social chaos.</a:t>
            </a:r>
            <a:endParaRPr sz="1600"/>
          </a:p>
          <a:p>
            <a:pPr marL="457200" lvl="0" indent="-330200" rtl="0">
              <a:spcBef>
                <a:spcPts val="0"/>
              </a:spcBef>
              <a:spcAft>
                <a:spcPts val="0"/>
              </a:spcAft>
              <a:buSzPts val="1600"/>
              <a:buChar char="●"/>
            </a:pPr>
            <a:r>
              <a:rPr lang="en" sz="1600"/>
              <a:t>This art piece was a response to the 500th anniversary of Christopher Columbus ‘discovering’ North America.</a:t>
            </a:r>
            <a:endParaRPr sz="1600"/>
          </a:p>
          <a:p>
            <a:pPr marL="457200" lvl="0" indent="-330200" rtl="0">
              <a:spcBef>
                <a:spcPts val="0"/>
              </a:spcBef>
              <a:spcAft>
                <a:spcPts val="0"/>
              </a:spcAft>
              <a:buSzPts val="1600"/>
              <a:buChar char="●"/>
            </a:pPr>
            <a:r>
              <a:rPr lang="en" sz="1600" i="1">
                <a:solidFill>
                  <a:srgbClr val="21242C"/>
                </a:solidFill>
              </a:rPr>
              <a:t>Trade</a:t>
            </a:r>
            <a:r>
              <a:rPr lang="en" sz="1600">
                <a:solidFill>
                  <a:srgbClr val="21242C"/>
                </a:solidFill>
              </a:rPr>
              <a:t> references the role of trade goods in allegorical stories like the acquisition of the island of Manhattan by Dutch colonists in 1626 from unnamed Native Americans in exchange for goods worth 60 guilders or $24.00. </a:t>
            </a:r>
            <a:endParaRPr sz="1600">
              <a:solidFill>
                <a:srgbClr val="21242C"/>
              </a:solidFill>
            </a:endParaRPr>
          </a:p>
          <a:p>
            <a:pPr marL="457200" lvl="0" indent="-330200" rtl="0">
              <a:spcBef>
                <a:spcPts val="0"/>
              </a:spcBef>
              <a:spcAft>
                <a:spcPts val="0"/>
              </a:spcAft>
              <a:buClr>
                <a:srgbClr val="21242C"/>
              </a:buClr>
              <a:buSzPts val="1600"/>
              <a:buChar char="●"/>
            </a:pPr>
            <a:r>
              <a:rPr lang="en" sz="1600">
                <a:solidFill>
                  <a:srgbClr val="21242C"/>
                </a:solidFill>
              </a:rPr>
              <a:t>The layered images, articles, and objects in the collage possibly suggest layers of history and complexity.</a:t>
            </a:r>
            <a:endParaRPr sz="1600">
              <a:solidFill>
                <a:srgbClr val="21242C"/>
              </a:solidFill>
            </a:endParaRPr>
          </a:p>
          <a:p>
            <a:pPr marL="457200" lvl="0" indent="-330200" rtl="0">
              <a:spcBef>
                <a:spcPts val="0"/>
              </a:spcBef>
              <a:spcAft>
                <a:spcPts val="0"/>
              </a:spcAft>
              <a:buClr>
                <a:srgbClr val="21242C"/>
              </a:buClr>
              <a:buSzPts val="1600"/>
              <a:buChar char="●"/>
            </a:pPr>
            <a:r>
              <a:rPr lang="en" sz="1600">
                <a:solidFill>
                  <a:srgbClr val="21242C"/>
                </a:solidFill>
              </a:rPr>
              <a:t>This relates to Chapter 32 with its representation of the economy at the time. With decolonization came a boost to the economy, causing trade to increase as well. The painting shows this through its use of many collage materials that came from different goods Latin America was exporting at the time.</a:t>
            </a:r>
            <a:endParaRPr sz="1600">
              <a:solidFill>
                <a:srgbClr val="21242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1666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2400"/>
              <a:t>Trade (Gifts for Trading Land with White People). Jaune Quick-to-See Smith. 1992 Ce. Oil on paint, and mixed media, collage, objects, canvas.</a:t>
            </a:r>
            <a:endParaRPr/>
          </a:p>
        </p:txBody>
      </p:sp>
      <p:sp>
        <p:nvSpPr>
          <p:cNvPr id="223" name="Shape 223"/>
          <p:cNvSpPr txBox="1">
            <a:spLocks noGrp="1"/>
          </p:cNvSpPr>
          <p:nvPr>
            <p:ph type="body" idx="1"/>
          </p:nvPr>
        </p:nvSpPr>
        <p:spPr>
          <a:xfrm>
            <a:off x="0" y="999100"/>
            <a:ext cx="9144000" cy="33348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Char char="●"/>
            </a:pPr>
            <a:r>
              <a:rPr lang="en" sz="1500"/>
              <a:t> “</a:t>
            </a:r>
            <a:r>
              <a:rPr lang="en" sz="1500">
                <a:solidFill>
                  <a:srgbClr val="21242C"/>
                </a:solidFill>
              </a:rPr>
              <a:t>Above the canvas, Smith strung a clothesline from which she dangled a variety of Native-themed toys and souvenirs, especially from sports teams with Native American mascots. The items include toy tomahawks, a child’s headdress with brightly dyed feathers, Red Man chewing tobacco, a Washington Redskins cap and license plate, a Florida State Seminoles bumper sticker, a Cleveland Indian pennant and cap, an Atlanta Braves license plate, a beaded belt, a toy quiver with an arrow, and a plastic Indian doll. Smith offers these cheap goods in exchange for the lands that were lost, reversing the historic sale of land for trinkets. These items also serve as reminders of how Native life has been commodified, turning Native cultural objects into cheap items sold without a true understanding of what the original meanings were.”</a:t>
            </a:r>
            <a:endParaRPr sz="1500"/>
          </a:p>
        </p:txBody>
      </p:sp>
      <p:pic>
        <p:nvPicPr>
          <p:cNvPr id="224" name="Shape 224" descr="See the source image"/>
          <p:cNvPicPr preferRelativeResize="0"/>
          <p:nvPr/>
        </p:nvPicPr>
        <p:blipFill>
          <a:blip r:embed="rId3">
            <a:alphaModFix/>
          </a:blip>
          <a:stretch>
            <a:fillRect/>
          </a:stretch>
        </p:blipFill>
        <p:spPr>
          <a:xfrm>
            <a:off x="958088" y="3537375"/>
            <a:ext cx="7227824" cy="15371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2392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Franklin Gothic Medium Cond" panose="020B0606030402020204" pitchFamily="34" charset="0"/>
              </a:rPr>
              <a:t>Women- Social</a:t>
            </a:r>
            <a:endParaRPr dirty="0">
              <a:latin typeface="Franklin Gothic Medium Cond" panose="020B0606030402020204" pitchFamily="34" charset="0"/>
            </a:endParaRPr>
          </a:p>
        </p:txBody>
      </p:sp>
      <p:sp>
        <p:nvSpPr>
          <p:cNvPr id="71" name="Shape 71"/>
          <p:cNvSpPr txBox="1">
            <a:spLocks noGrp="1"/>
          </p:cNvSpPr>
          <p:nvPr>
            <p:ph type="body" idx="1"/>
          </p:nvPr>
        </p:nvSpPr>
        <p:spPr>
          <a:xfrm>
            <a:off x="155850" y="904350"/>
            <a:ext cx="8832300" cy="3334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Women worked under inequalities in the workplace and in politics and denied the right to vote anywhere</a:t>
            </a:r>
            <a:endParaRPr dirty="0"/>
          </a:p>
          <a:p>
            <a:pPr marL="914400" lvl="1" indent="-342900" rtl="0">
              <a:spcBef>
                <a:spcPts val="0"/>
              </a:spcBef>
              <a:spcAft>
                <a:spcPts val="0"/>
              </a:spcAft>
              <a:buSzPts val="1800"/>
              <a:buChar char="○"/>
            </a:pPr>
            <a:r>
              <a:rPr lang="en" sz="1800" dirty="0"/>
              <a:t>Ecuador first to give women right to vote in 1929</a:t>
            </a:r>
            <a:endParaRPr sz="1800" dirty="0"/>
          </a:p>
          <a:p>
            <a:pPr marL="914400" lvl="1" indent="-342900" rtl="0">
              <a:spcBef>
                <a:spcPts val="0"/>
              </a:spcBef>
              <a:spcAft>
                <a:spcPts val="0"/>
              </a:spcAft>
              <a:buSzPts val="1800"/>
              <a:buChar char="○"/>
            </a:pPr>
            <a:r>
              <a:rPr lang="en" sz="1800" dirty="0"/>
              <a:t>Brazil and Cuba follow in 1932, and Argentina in 1945</a:t>
            </a:r>
            <a:endParaRPr sz="1800" dirty="0"/>
          </a:p>
          <a:p>
            <a:pPr marL="457200" lvl="0" indent="-342900" rtl="0">
              <a:spcBef>
                <a:spcPts val="0"/>
              </a:spcBef>
              <a:spcAft>
                <a:spcPts val="0"/>
              </a:spcAft>
              <a:buSzPts val="1800"/>
              <a:buChar char="●"/>
            </a:pPr>
            <a:r>
              <a:rPr lang="en" dirty="0"/>
              <a:t>Women were associated with religion and the Catholic church which made reformers fear women would be a conservative force in politics</a:t>
            </a:r>
            <a:endParaRPr sz="1800" dirty="0"/>
          </a:p>
          <a:p>
            <a:pPr marL="457200" lvl="0" indent="-342900" rtl="0">
              <a:spcBef>
                <a:spcPts val="0"/>
              </a:spcBef>
              <a:spcAft>
                <a:spcPts val="0"/>
              </a:spcAft>
              <a:buSzPts val="1800"/>
              <a:buChar char="●"/>
            </a:pPr>
            <a:r>
              <a:rPr lang="en" dirty="0"/>
              <a:t>In response women began to </a:t>
            </a:r>
            <a:r>
              <a:rPr lang="en" dirty="0">
                <a:highlight>
                  <a:srgbClr val="FFFF00"/>
                </a:highlight>
              </a:rPr>
              <a:t>form various clubs </a:t>
            </a:r>
            <a:r>
              <a:rPr lang="en" dirty="0"/>
              <a:t>to push for the vote and other issues to interest them </a:t>
            </a:r>
            <a:endParaRPr dirty="0"/>
          </a:p>
          <a:p>
            <a:pPr marL="457200" lvl="0" indent="-342900" rtl="0">
              <a:spcBef>
                <a:spcPts val="0"/>
              </a:spcBef>
              <a:spcAft>
                <a:spcPts val="0"/>
              </a:spcAft>
              <a:buSzPts val="1800"/>
              <a:buChar char="●"/>
            </a:pPr>
            <a:r>
              <a:rPr lang="en" dirty="0"/>
              <a:t>Many feminist organizations and </a:t>
            </a:r>
            <a:r>
              <a:rPr lang="en" dirty="0">
                <a:highlight>
                  <a:srgbClr val="FFFF00"/>
                </a:highlight>
              </a:rPr>
              <a:t>suffrage movements </a:t>
            </a:r>
            <a:r>
              <a:rPr lang="en" dirty="0"/>
              <a:t>began to form</a:t>
            </a:r>
            <a:endParaRPr dirty="0"/>
          </a:p>
          <a:p>
            <a:pPr marL="914400" lvl="1" indent="-342900" rtl="0">
              <a:spcBef>
                <a:spcPts val="0"/>
              </a:spcBef>
              <a:spcAft>
                <a:spcPts val="0"/>
              </a:spcAft>
              <a:buSzPts val="1800"/>
              <a:buChar char="○"/>
            </a:pPr>
            <a:r>
              <a:rPr lang="en" sz="1800" dirty="0"/>
              <a:t>This combined with international pressures eventually brings change</a:t>
            </a:r>
            <a:endParaRPr sz="1800" dirty="0"/>
          </a:p>
          <a:p>
            <a:pPr marL="457200" lvl="0" indent="-342900" rtl="0">
              <a:spcBef>
                <a:spcPts val="0"/>
              </a:spcBef>
              <a:spcAft>
                <a:spcPts val="0"/>
              </a:spcAft>
              <a:buSzPts val="1800"/>
              <a:buChar char="●"/>
            </a:pPr>
            <a:r>
              <a:rPr lang="en" dirty="0"/>
              <a:t>Even after gaining the vote women had little influence in politics due to prejudice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392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dirty="0">
                <a:latin typeface="Franklin Gothic Medium Cond" panose="020B0606030402020204" pitchFamily="34" charset="0"/>
              </a:rPr>
              <a:t>Women- Social</a:t>
            </a:r>
            <a:endParaRPr dirty="0">
              <a:latin typeface="Franklin Gothic Medium Cond" panose="020B0606030402020204" pitchFamily="34" charset="0"/>
            </a:endParaRPr>
          </a:p>
          <a:p>
            <a:pPr marL="0" lvl="0" indent="0">
              <a:spcBef>
                <a:spcPts val="0"/>
              </a:spcBef>
              <a:spcAft>
                <a:spcPts val="0"/>
              </a:spcAft>
              <a:buNone/>
            </a:pPr>
            <a:endParaRPr dirty="0">
              <a:latin typeface="Franklin Gothic Medium Cond" panose="020B0606030402020204" pitchFamily="34" charset="0"/>
            </a:endParaRPr>
          </a:p>
        </p:txBody>
      </p:sp>
      <p:sp>
        <p:nvSpPr>
          <p:cNvPr id="77" name="Shape 77"/>
          <p:cNvSpPr txBox="1">
            <a:spLocks noGrp="1"/>
          </p:cNvSpPr>
          <p:nvPr>
            <p:ph type="body" idx="1"/>
          </p:nvPr>
        </p:nvSpPr>
        <p:spPr>
          <a:xfrm>
            <a:off x="0" y="992025"/>
            <a:ext cx="8832300" cy="3334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Women made up ~</a:t>
            </a:r>
            <a:r>
              <a:rPr lang="en">
                <a:latin typeface="Times New Roman"/>
                <a:ea typeface="Times New Roman"/>
                <a:cs typeface="Times New Roman"/>
                <a:sym typeface="Times New Roman"/>
              </a:rPr>
              <a:t>80 </a:t>
            </a:r>
            <a:r>
              <a:rPr lang="en"/>
              <a:t>percent of textile and clothing industry in Argentina in 1911 and worked under unfair conditions</a:t>
            </a:r>
            <a:endParaRPr/>
          </a:p>
          <a:p>
            <a:pPr marL="914400" lvl="1" indent="-342900" rtl="0">
              <a:spcBef>
                <a:spcPts val="0"/>
              </a:spcBef>
              <a:spcAft>
                <a:spcPts val="0"/>
              </a:spcAft>
              <a:buSzPts val="1800"/>
              <a:buChar char="○"/>
            </a:pPr>
            <a:r>
              <a:rPr lang="en" sz="1800"/>
              <a:t>Many joined the anarchist, socialist, and other </a:t>
            </a:r>
            <a:r>
              <a:rPr lang="en" sz="1800">
                <a:highlight>
                  <a:srgbClr val="FFFF00"/>
                </a:highlight>
              </a:rPr>
              <a:t>labor unions/ organizations</a:t>
            </a:r>
            <a:endParaRPr sz="1800">
              <a:highlight>
                <a:srgbClr val="FFFF00"/>
              </a:highlight>
            </a:endParaRPr>
          </a:p>
          <a:p>
            <a:pPr marL="457200" lvl="0" indent="-342900" rtl="0">
              <a:spcBef>
                <a:spcPts val="0"/>
              </a:spcBef>
              <a:spcAft>
                <a:spcPts val="0"/>
              </a:spcAft>
              <a:buSzPts val="1800"/>
              <a:buChar char="●"/>
            </a:pPr>
            <a:r>
              <a:rPr lang="en"/>
              <a:t>In some countries women working in markets had control over much small-scale commerce </a:t>
            </a:r>
            <a:endParaRPr/>
          </a:p>
          <a:p>
            <a:pPr marL="457200" lvl="0" indent="-342900" rtl="0">
              <a:spcBef>
                <a:spcPts val="0"/>
              </a:spcBef>
              <a:spcAft>
                <a:spcPts val="0"/>
              </a:spcAft>
              <a:buSzPts val="1800"/>
              <a:buChar char="●"/>
            </a:pPr>
            <a:r>
              <a:rPr lang="en"/>
              <a:t>By mid-1990s position of women in Latin America was closer to that in western Europe and North America than to other areas of world</a:t>
            </a:r>
            <a:endParaRPr/>
          </a:p>
          <a:p>
            <a:pPr marL="914400" lvl="1" indent="-342900" rtl="0">
              <a:spcBef>
                <a:spcPts val="0"/>
              </a:spcBef>
              <a:spcAft>
                <a:spcPts val="0"/>
              </a:spcAft>
              <a:buSzPts val="1800"/>
              <a:buChar char="○"/>
            </a:pPr>
            <a:r>
              <a:rPr lang="en" sz="1800"/>
              <a:t>Women made up 9% of legislators in Latin America, which was higher than any other region in the world</a:t>
            </a:r>
            <a:endParaRPr sz="1800"/>
          </a:p>
          <a:p>
            <a:pPr marL="457200" lvl="0" indent="-342900" rtl="0">
              <a:spcBef>
                <a:spcPts val="0"/>
              </a:spcBef>
              <a:spcAft>
                <a:spcPts val="0"/>
              </a:spcAft>
              <a:buSzPts val="1800"/>
              <a:buChar char="●"/>
            </a:pPr>
            <a:r>
              <a:rPr lang="en"/>
              <a:t>Position of women reinforced Latin America’s position between industrialized and developing nations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993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Franklin Gothic Medium Cond" panose="020B0606030402020204" pitchFamily="34" charset="0"/>
              </a:rPr>
              <a:t>Political (1930-2000)</a:t>
            </a:r>
            <a:endParaRPr dirty="0">
              <a:latin typeface="Franklin Gothic Medium Cond" panose="020B0606030402020204" pitchFamily="34" charset="0"/>
            </a:endParaRPr>
          </a:p>
        </p:txBody>
      </p:sp>
      <p:sp>
        <p:nvSpPr>
          <p:cNvPr id="83" name="Shape 83"/>
          <p:cNvSpPr txBox="1">
            <a:spLocks noGrp="1"/>
          </p:cNvSpPr>
          <p:nvPr>
            <p:ph type="body" idx="1"/>
          </p:nvPr>
        </p:nvSpPr>
        <p:spPr>
          <a:xfrm>
            <a:off x="311700" y="672050"/>
            <a:ext cx="8520600" cy="44715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Towards the end of the first world war and the beginning of the great depression Latin America struggled through a series of </a:t>
            </a:r>
            <a:r>
              <a:rPr lang="en">
                <a:highlight>
                  <a:srgbClr val="FFFF00"/>
                </a:highlight>
              </a:rPr>
              <a:t>political leaders</a:t>
            </a:r>
            <a:r>
              <a:rPr lang="en"/>
              <a:t>, </a:t>
            </a:r>
            <a:r>
              <a:rPr lang="en">
                <a:highlight>
                  <a:srgbClr val="FFFF00"/>
                </a:highlight>
              </a:rPr>
              <a:t>wars</a:t>
            </a:r>
            <a:r>
              <a:rPr lang="en"/>
              <a:t>, and issues between the </a:t>
            </a:r>
            <a:r>
              <a:rPr lang="en">
                <a:highlight>
                  <a:srgbClr val="F4CCCC"/>
                </a:highlight>
              </a:rPr>
              <a:t>communist Soviet Union</a:t>
            </a:r>
            <a:r>
              <a:rPr lang="en"/>
              <a:t> and the </a:t>
            </a:r>
            <a:r>
              <a:rPr lang="en">
                <a:highlight>
                  <a:srgbClr val="CFE2F3"/>
                </a:highlight>
              </a:rPr>
              <a:t>capitalistic United States. </a:t>
            </a:r>
            <a:endParaRPr>
              <a:highlight>
                <a:srgbClr val="CFE2F3"/>
              </a:highlight>
            </a:endParaRPr>
          </a:p>
          <a:p>
            <a:pPr marL="457200" lvl="0" indent="-342900">
              <a:spcBef>
                <a:spcPts val="0"/>
              </a:spcBef>
              <a:spcAft>
                <a:spcPts val="0"/>
              </a:spcAft>
              <a:buSzPts val="1800"/>
              <a:buChar char="●"/>
            </a:pPr>
            <a:r>
              <a:rPr lang="en"/>
              <a:t>After world War 2, the US and numerous American leaders (President Roosevelt, kennedy, Reagan, Bush, etc) took interest in maintaining security and fixing the problems that plagued Latin America.</a:t>
            </a:r>
            <a:endParaRPr/>
          </a:p>
          <a:p>
            <a:pPr marL="457200" lvl="0" indent="-342900">
              <a:spcBef>
                <a:spcPts val="0"/>
              </a:spcBef>
              <a:spcAft>
                <a:spcPts val="0"/>
              </a:spcAft>
              <a:buSzPts val="1800"/>
              <a:buChar char="●"/>
            </a:pPr>
            <a:r>
              <a:rPr lang="en"/>
              <a:t>During the early to middle half of the 20th century there was a dramatic increase in radical reform and revolution throughout Latin America.</a:t>
            </a:r>
            <a:endParaRPr/>
          </a:p>
          <a:p>
            <a:pPr marL="457200" lvl="0" indent="-342900">
              <a:spcBef>
                <a:spcPts val="0"/>
              </a:spcBef>
              <a:spcAft>
                <a:spcPts val="0"/>
              </a:spcAft>
              <a:buSzPts val="1800"/>
              <a:buChar char="●"/>
            </a:pPr>
            <a:r>
              <a:rPr lang="en"/>
              <a:t>In the second half of the 20th century while the world was struggling through the cold war between The United States and The Soviet Union, many of the Latin American countries were converting  from communism to new democratic ideals.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393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Franklin Gothic Medium Cond" panose="020B0606030402020204" pitchFamily="34" charset="0"/>
              </a:rPr>
              <a:t>Political leaders of Latin America (1930-2000)</a:t>
            </a:r>
            <a:endParaRPr>
              <a:latin typeface="Franklin Gothic Medium Cond" panose="020B0606030402020204" pitchFamily="34" charset="0"/>
            </a:endParaRPr>
          </a:p>
        </p:txBody>
      </p:sp>
      <p:sp>
        <p:nvSpPr>
          <p:cNvPr id="89" name="Shape 89"/>
          <p:cNvSpPr txBox="1">
            <a:spLocks noGrp="1"/>
          </p:cNvSpPr>
          <p:nvPr>
            <p:ph type="body" idx="1"/>
          </p:nvPr>
        </p:nvSpPr>
        <p:spPr>
          <a:xfrm>
            <a:off x="311700" y="1016225"/>
            <a:ext cx="8520600" cy="33348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At the end of the Great Depression Latin America went through a plethora of  political leaders that ruled under democratic, communist or autocratic ideals.</a:t>
            </a:r>
            <a:endParaRPr sz="1600"/>
          </a:p>
          <a:p>
            <a:pPr marL="457200" lvl="0" indent="-330200" rtl="0">
              <a:spcBef>
                <a:spcPts val="0"/>
              </a:spcBef>
              <a:spcAft>
                <a:spcPts val="0"/>
              </a:spcAft>
              <a:buSzPts val="1600"/>
              <a:buChar char="❏"/>
            </a:pPr>
            <a:r>
              <a:rPr lang="en" sz="1600"/>
              <a:t>(1946)</a:t>
            </a:r>
            <a:r>
              <a:rPr lang="en" sz="1600">
                <a:highlight>
                  <a:srgbClr val="FFFF00"/>
                </a:highlight>
              </a:rPr>
              <a:t>Juan peron</a:t>
            </a:r>
            <a:r>
              <a:rPr lang="en" sz="1600"/>
              <a:t>- A leader who ruled in Argentina, and brought about political repression through severe actions. His main accomplishments were bringing new forces like Argentinian workers in the Argentine politics. Ruled with a populist platform. And inspired “peronism” even after his defeat. Peron’s actions in politics would influence future dictators and eventually the term “dirty war”.(Overthrown in 1955)</a:t>
            </a:r>
            <a:endParaRPr sz="1600"/>
          </a:p>
          <a:p>
            <a:pPr marL="457200" lvl="0" indent="-330200" rtl="0">
              <a:spcBef>
                <a:spcPts val="0"/>
              </a:spcBef>
              <a:spcAft>
                <a:spcPts val="0"/>
              </a:spcAft>
              <a:buSzPts val="1600"/>
              <a:buChar char="❏"/>
            </a:pPr>
            <a:r>
              <a:rPr lang="en" sz="1600"/>
              <a:t>(1951)In the wake of the second world war </a:t>
            </a:r>
            <a:r>
              <a:rPr lang="en" sz="1600">
                <a:highlight>
                  <a:srgbClr val="FFFF00"/>
                </a:highlight>
              </a:rPr>
              <a:t>Getulio Vargas </a:t>
            </a:r>
            <a:r>
              <a:rPr lang="en" sz="1600"/>
              <a:t>came into power in Brazil. He brought about a program of populist nationalism </a:t>
            </a:r>
            <a:endParaRPr sz="1600"/>
          </a:p>
          <a:p>
            <a:pPr marL="457200" lvl="0" indent="-330200" rtl="0">
              <a:spcBef>
                <a:spcPts val="0"/>
              </a:spcBef>
              <a:spcAft>
                <a:spcPts val="0"/>
              </a:spcAft>
              <a:buSzPts val="1600"/>
              <a:buChar char="❏"/>
            </a:pPr>
            <a:r>
              <a:rPr lang="en" sz="1600"/>
              <a:t>(1944)Guatemalan president </a:t>
            </a:r>
            <a:r>
              <a:rPr lang="en" sz="1600">
                <a:highlight>
                  <a:srgbClr val="FFFF00"/>
                </a:highlight>
              </a:rPr>
              <a:t>Juan Jose Arevalo</a:t>
            </a:r>
            <a:r>
              <a:rPr lang="en" sz="1600"/>
              <a:t> would rule as president under the idea of spiritual socialism that included land reform and an improvement in rights and conditions of rural and industrial workers. Put guatemala in direct conflict with the “United Fruit Company”.</a:t>
            </a:r>
            <a:endParaRPr sz="1600"/>
          </a:p>
          <a:p>
            <a:pPr marL="0" lvl="0" indent="0" rtl="0">
              <a:spcBef>
                <a:spcPts val="1600"/>
              </a:spcBef>
              <a:spcAft>
                <a:spcPts val="0"/>
              </a:spcAft>
              <a:buNone/>
            </a:pPr>
            <a:endParaRPr/>
          </a:p>
          <a:p>
            <a:pPr marL="0" lvl="0" indent="0" rtl="0">
              <a:spcBef>
                <a:spcPts val="1600"/>
              </a:spcBef>
              <a:spcAft>
                <a:spcPts val="0"/>
              </a:spcAft>
              <a:buNone/>
            </a:pPr>
            <a:endParaRPr/>
          </a:p>
          <a:p>
            <a:pPr marL="0" lvl="0" indent="0">
              <a:lnSpc>
                <a:spcPct val="100000"/>
              </a:lnSpc>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853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Franklin Gothic Medium Cond" panose="020B0606030402020204" pitchFamily="34" charset="0"/>
              </a:rPr>
              <a:t>Political Leaders of Latin America (1930-2000)</a:t>
            </a:r>
            <a:endParaRPr dirty="0">
              <a:latin typeface="Franklin Gothic Medium Cond" panose="020B0606030402020204" pitchFamily="34" charset="0"/>
            </a:endParaRPr>
          </a:p>
        </p:txBody>
      </p:sp>
      <p:sp>
        <p:nvSpPr>
          <p:cNvPr id="95" name="Shape 95"/>
          <p:cNvSpPr txBox="1">
            <a:spLocks noGrp="1"/>
          </p:cNvSpPr>
          <p:nvPr>
            <p:ph type="body" idx="1"/>
          </p:nvPr>
        </p:nvSpPr>
        <p:spPr>
          <a:xfrm>
            <a:off x="311700" y="658050"/>
            <a:ext cx="8520600" cy="46413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dirty="0"/>
              <a:t>(1951) After Juan Jose Arevalo, </a:t>
            </a:r>
            <a:r>
              <a:rPr lang="en" sz="1400" dirty="0">
                <a:highlight>
                  <a:srgbClr val="FFFF00"/>
                </a:highlight>
              </a:rPr>
              <a:t>Colonel Jacobo Arbenz</a:t>
            </a:r>
            <a:r>
              <a:rPr lang="en" sz="1400" dirty="0"/>
              <a:t> won a free election and brought about a nationalist program that was much more radical than previous presidents. During Arbenz’s rule there was much more US interference in the wake of the communist imperialism that the Soviet Union began imposing throughout the world (imposed economic restrictions and diplomatic restrictions). With the help of the US central Intelligence agency the Arbenz government fell and was replaced by a pro-American regime.</a:t>
            </a:r>
            <a:endParaRPr sz="1400" dirty="0"/>
          </a:p>
          <a:p>
            <a:pPr marL="457200" lvl="0" indent="-317500" rtl="0">
              <a:spcBef>
                <a:spcPts val="0"/>
              </a:spcBef>
              <a:spcAft>
                <a:spcPts val="0"/>
              </a:spcAft>
              <a:buSzPts val="1400"/>
              <a:buChar char="❏"/>
            </a:pPr>
            <a:r>
              <a:rPr lang="en" sz="1400" dirty="0"/>
              <a:t>(1934-1944) </a:t>
            </a:r>
            <a:r>
              <a:rPr lang="en" sz="1400" dirty="0">
                <a:highlight>
                  <a:srgbClr val="FFFF00"/>
                </a:highlight>
              </a:rPr>
              <a:t>Fulgencio batista</a:t>
            </a:r>
            <a:r>
              <a:rPr lang="en" sz="1400" dirty="0"/>
              <a:t> was an authoritarian reformer who grew from the lower ranks of the army into a leader of Cuba. batista's programs were marred by corruption and by 1952 he was a full on dictator.</a:t>
            </a:r>
            <a:endParaRPr sz="1400" dirty="0"/>
          </a:p>
          <a:p>
            <a:pPr marL="457200" lvl="0" indent="-317500" rtl="0">
              <a:spcBef>
                <a:spcPts val="0"/>
              </a:spcBef>
              <a:spcAft>
                <a:spcPts val="0"/>
              </a:spcAft>
              <a:buSzPts val="1400"/>
              <a:buChar char="❏"/>
            </a:pPr>
            <a:r>
              <a:rPr lang="en" sz="1400" dirty="0"/>
              <a:t>(1953)</a:t>
            </a:r>
            <a:r>
              <a:rPr lang="en" sz="1400" dirty="0">
                <a:highlight>
                  <a:srgbClr val="FFFF00"/>
                </a:highlight>
              </a:rPr>
              <a:t>Fidel Castro</a:t>
            </a:r>
            <a:r>
              <a:rPr lang="en" sz="1400" dirty="0"/>
              <a:t> was a revolutionary who sought to return the government to a democracy with social justice and the idea of a less dependant economy. An attempt for him to be overthrown was issued in the Bay of Pigs by John F. Kennedy(Failure).</a:t>
            </a:r>
            <a:endParaRPr sz="1400" dirty="0"/>
          </a:p>
          <a:p>
            <a:pPr marL="457200" lvl="0" indent="-317500" rtl="0">
              <a:spcBef>
                <a:spcPts val="0"/>
              </a:spcBef>
              <a:spcAft>
                <a:spcPts val="0"/>
              </a:spcAft>
              <a:buSzPts val="1400"/>
              <a:buChar char="❏"/>
            </a:pPr>
            <a:r>
              <a:rPr lang="en" sz="1400" dirty="0">
                <a:highlight>
                  <a:srgbClr val="FFFF00"/>
                </a:highlight>
              </a:rPr>
              <a:t>Augusto Sandino</a:t>
            </a:r>
            <a:r>
              <a:rPr lang="en" sz="1400" dirty="0"/>
              <a:t> was a Nicaraguan resistance leader who became a figurehead of the Sandinista party after his assassination by US trained troops.</a:t>
            </a:r>
            <a:endParaRPr sz="1400" dirty="0"/>
          </a:p>
          <a:p>
            <a:pPr marL="457200" lvl="0" indent="-317500" rtl="0">
              <a:spcBef>
                <a:spcPts val="0"/>
              </a:spcBef>
              <a:spcAft>
                <a:spcPts val="0"/>
              </a:spcAft>
              <a:buSzPts val="1400"/>
              <a:buChar char="❏"/>
            </a:pPr>
            <a:r>
              <a:rPr lang="en" sz="1400" dirty="0">
                <a:highlight>
                  <a:srgbClr val="FFFF00"/>
                </a:highlight>
              </a:rPr>
              <a:t>Salvador Allende</a:t>
            </a:r>
            <a:r>
              <a:rPr lang="en" sz="1400" dirty="0"/>
              <a:t>-</a:t>
            </a:r>
            <a:r>
              <a:rPr lang="en" sz="1400" dirty="0">
                <a:highlight>
                  <a:srgbClr val="FFFFFF"/>
                </a:highlight>
              </a:rPr>
              <a:t>a Chilean physician and politician, known as the first Marxist to become president of a Latin American country through open elections. </a:t>
            </a:r>
            <a:endParaRPr sz="1400" dirty="0">
              <a:highlight>
                <a:srgbClr val="FFFFFF"/>
              </a:highlight>
            </a:endParaRPr>
          </a:p>
          <a:p>
            <a:pPr marL="457200" lvl="0" indent="-317500">
              <a:spcBef>
                <a:spcPts val="0"/>
              </a:spcBef>
              <a:spcAft>
                <a:spcPts val="0"/>
              </a:spcAft>
              <a:buSzPts val="1400"/>
              <a:buChar char="❏"/>
            </a:pPr>
            <a:r>
              <a:rPr lang="en" sz="1400" dirty="0">
                <a:solidFill>
                  <a:srgbClr val="000000"/>
                </a:solidFill>
                <a:highlight>
                  <a:srgbClr val="FFFF00"/>
                </a:highlight>
              </a:rPr>
              <a:t>Augusto Pinochet</a:t>
            </a:r>
            <a:r>
              <a:rPr lang="en" sz="1400" dirty="0">
                <a:highlight>
                  <a:srgbClr val="FFFFFF"/>
                </a:highlight>
              </a:rPr>
              <a:t>- New ruler put in place after government collapses on September 11, 1973.</a:t>
            </a:r>
            <a:endParaRPr sz="1400" dirty="0">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dirty="0">
                <a:latin typeface="Franklin Gothic Medium Cond" panose="020B0606030402020204" pitchFamily="34" charset="0"/>
              </a:rPr>
              <a:t>Political key events/definitions(1930-2000)</a:t>
            </a:r>
            <a:endParaRPr dirty="0">
              <a:latin typeface="Franklin Gothic Medium Cond" panose="020B0606030402020204" pitchFamily="34" charset="0"/>
            </a:endParaRPr>
          </a:p>
          <a:p>
            <a:pPr marL="0" lvl="0" indent="0">
              <a:spcBef>
                <a:spcPts val="0"/>
              </a:spcBef>
              <a:spcAft>
                <a:spcPts val="0"/>
              </a:spcAft>
              <a:buNone/>
            </a:pPr>
            <a:endParaRPr dirty="0">
              <a:latin typeface="Franklin Gothic Medium Cond" panose="020B0606030402020204" pitchFamily="34" charset="0"/>
            </a:endParaRPr>
          </a:p>
        </p:txBody>
      </p:sp>
      <p:sp>
        <p:nvSpPr>
          <p:cNvPr id="101" name="Shape 101"/>
          <p:cNvSpPr txBox="1">
            <a:spLocks noGrp="1"/>
          </p:cNvSpPr>
          <p:nvPr>
            <p:ph type="body" idx="1"/>
          </p:nvPr>
        </p:nvSpPr>
        <p:spPr>
          <a:xfrm>
            <a:off x="0" y="572700"/>
            <a:ext cx="9144000" cy="4570800"/>
          </a:xfrm>
          <a:prstGeom prst="rect">
            <a:avLst/>
          </a:prstGeom>
        </p:spPr>
        <p:txBody>
          <a:bodyPr spcFirstLastPara="1" wrap="square" lIns="91425" tIns="91425" rIns="91425" bIns="91425" anchor="t" anchorCtr="0">
            <a:noAutofit/>
          </a:bodyPr>
          <a:lstStyle/>
          <a:p>
            <a:pPr marL="457200" lvl="0" indent="-330200" rtl="0">
              <a:lnSpc>
                <a:spcPct val="100000"/>
              </a:lnSpc>
              <a:spcBef>
                <a:spcPts val="0"/>
              </a:spcBef>
              <a:spcAft>
                <a:spcPts val="0"/>
              </a:spcAft>
              <a:buSzPts val="1600"/>
              <a:buChar char="●"/>
            </a:pPr>
            <a:r>
              <a:rPr lang="en" sz="1600" dirty="0"/>
              <a:t>1937, </a:t>
            </a:r>
            <a:r>
              <a:rPr lang="en" sz="1600" dirty="0">
                <a:highlight>
                  <a:srgbClr val="F4CCCC"/>
                </a:highlight>
              </a:rPr>
              <a:t>president Roosevelt</a:t>
            </a:r>
            <a:r>
              <a:rPr lang="en" sz="1600" dirty="0"/>
              <a:t> introduces the “ good neighbor policy”- to stop direct interventions</a:t>
            </a:r>
            <a:endParaRPr sz="1600" dirty="0"/>
          </a:p>
          <a:p>
            <a:pPr marL="457200" lvl="0" indent="-330200" rtl="0">
              <a:lnSpc>
                <a:spcPct val="100000"/>
              </a:lnSpc>
              <a:spcBef>
                <a:spcPts val="0"/>
              </a:spcBef>
              <a:spcAft>
                <a:spcPts val="0"/>
              </a:spcAft>
              <a:buSzPts val="1600"/>
              <a:buChar char="●"/>
            </a:pPr>
            <a:r>
              <a:rPr lang="en" sz="1600" dirty="0">
                <a:highlight>
                  <a:srgbClr val="F4CCCC"/>
                </a:highlight>
              </a:rPr>
              <a:t>US program</a:t>
            </a:r>
            <a:r>
              <a:rPr lang="en" sz="1600" dirty="0"/>
              <a:t> “alliances for progress”- develop the regions as an alternate to the radical political situations </a:t>
            </a:r>
            <a:endParaRPr sz="1600" dirty="0"/>
          </a:p>
          <a:p>
            <a:pPr marL="457200" lvl="0" indent="-330200" rtl="0">
              <a:lnSpc>
                <a:spcPct val="100000"/>
              </a:lnSpc>
              <a:spcBef>
                <a:spcPts val="0"/>
              </a:spcBef>
              <a:spcAft>
                <a:spcPts val="0"/>
              </a:spcAft>
              <a:buSzPts val="1600"/>
              <a:buChar char="●"/>
            </a:pPr>
            <a:r>
              <a:rPr lang="en" sz="1600" dirty="0">
                <a:highlight>
                  <a:srgbClr val="F4CCCC"/>
                </a:highlight>
              </a:rPr>
              <a:t>President Jimmy Carter</a:t>
            </a:r>
            <a:r>
              <a:rPr lang="en" sz="1600" dirty="0"/>
              <a:t> created an initiative to deal with Latin America problems and to influence the regional government to switch to civil liberties.</a:t>
            </a:r>
            <a:endParaRPr sz="1600" dirty="0"/>
          </a:p>
          <a:p>
            <a:pPr marL="457200" lvl="0" indent="-330200" rtl="0">
              <a:lnSpc>
                <a:spcPct val="100000"/>
              </a:lnSpc>
              <a:spcBef>
                <a:spcPts val="0"/>
              </a:spcBef>
              <a:spcAft>
                <a:spcPts val="0"/>
              </a:spcAft>
              <a:buSzPts val="1600"/>
              <a:buChar char="●"/>
            </a:pPr>
            <a:r>
              <a:rPr lang="en" sz="1600" dirty="0">
                <a:highlight>
                  <a:srgbClr val="F4CCCC"/>
                </a:highlight>
              </a:rPr>
              <a:t>Ronald Reagan</a:t>
            </a:r>
            <a:r>
              <a:rPr lang="en" sz="1600" dirty="0"/>
              <a:t> and </a:t>
            </a:r>
            <a:r>
              <a:rPr lang="en" sz="1600" dirty="0">
                <a:highlight>
                  <a:srgbClr val="F4CCCC"/>
                </a:highlight>
              </a:rPr>
              <a:t>George H. Bush</a:t>
            </a:r>
            <a:r>
              <a:rPr lang="en" sz="1600" dirty="0"/>
              <a:t> issued direct intervention (ex. Toppling an autocracy in Panama).</a:t>
            </a:r>
            <a:endParaRPr sz="1600" dirty="0"/>
          </a:p>
          <a:p>
            <a:pPr marL="0" lvl="0" indent="0" rtl="0">
              <a:lnSpc>
                <a:spcPct val="100000"/>
              </a:lnSpc>
              <a:spcBef>
                <a:spcPts val="0"/>
              </a:spcBef>
              <a:spcAft>
                <a:spcPts val="0"/>
              </a:spcAft>
              <a:buNone/>
            </a:pPr>
            <a:r>
              <a:rPr lang="en" sz="1600" dirty="0"/>
              <a:t>Zapatistas- </a:t>
            </a:r>
            <a:r>
              <a:rPr lang="en" sz="1600" dirty="0">
                <a:highlight>
                  <a:srgbClr val="CFE2F3"/>
                </a:highlight>
              </a:rPr>
              <a:t>(1910)</a:t>
            </a:r>
            <a:r>
              <a:rPr lang="en" sz="1600" dirty="0"/>
              <a:t>revolutionary armed guerilla group(Emiliano Zapato). Handled with oppression and negotiation </a:t>
            </a:r>
            <a:endParaRPr sz="1600" dirty="0"/>
          </a:p>
          <a:p>
            <a:pPr marL="0" lvl="0" indent="0" rtl="0">
              <a:lnSpc>
                <a:spcPct val="100000"/>
              </a:lnSpc>
              <a:spcBef>
                <a:spcPts val="0"/>
              </a:spcBef>
              <a:spcAft>
                <a:spcPts val="0"/>
              </a:spcAft>
              <a:buNone/>
            </a:pPr>
            <a:r>
              <a:rPr lang="en" sz="1600" dirty="0">
                <a:highlight>
                  <a:srgbClr val="CFE2F3"/>
                </a:highlight>
              </a:rPr>
              <a:t>(1945)</a:t>
            </a:r>
            <a:r>
              <a:rPr lang="en" sz="1600" dirty="0"/>
              <a:t>-15 bills were introduced for women's suffrage movement-still did not guarantee political rights.</a:t>
            </a:r>
            <a:endParaRPr sz="1600" dirty="0"/>
          </a:p>
          <a:p>
            <a:pPr marL="0" lvl="0" indent="0" rtl="0">
              <a:lnSpc>
                <a:spcPct val="100000"/>
              </a:lnSpc>
              <a:spcBef>
                <a:spcPts val="0"/>
              </a:spcBef>
              <a:spcAft>
                <a:spcPts val="0"/>
              </a:spcAft>
              <a:buNone/>
            </a:pPr>
            <a:r>
              <a:rPr lang="en" sz="1600" dirty="0">
                <a:highlight>
                  <a:srgbClr val="CFE2F3"/>
                </a:highlight>
              </a:rPr>
              <a:t>(July 26, 1953)</a:t>
            </a:r>
            <a:r>
              <a:rPr lang="en" sz="1600" dirty="0"/>
              <a:t>- Fidel Castro leads an unsuccessful attack on the government.</a:t>
            </a:r>
            <a:endParaRPr sz="1600" dirty="0"/>
          </a:p>
          <a:p>
            <a:pPr marL="0" lvl="0" indent="0" rtl="0">
              <a:lnSpc>
                <a:spcPct val="100000"/>
              </a:lnSpc>
              <a:spcBef>
                <a:spcPts val="0"/>
              </a:spcBef>
              <a:spcAft>
                <a:spcPts val="0"/>
              </a:spcAft>
              <a:buNone/>
            </a:pPr>
            <a:r>
              <a:rPr lang="en" sz="1600" dirty="0">
                <a:highlight>
                  <a:srgbClr val="CFE2F3"/>
                </a:highlight>
              </a:rPr>
              <a:t>(1954)</a:t>
            </a:r>
            <a:r>
              <a:rPr lang="en" sz="1600" dirty="0"/>
              <a:t>- US Centralized Intelligence Agency organized and invades guatemala in order to stop the spread of communism.</a:t>
            </a:r>
            <a:endParaRPr sz="1600" dirty="0"/>
          </a:p>
          <a:p>
            <a:pPr marL="0" lvl="0" indent="0" rtl="0">
              <a:lnSpc>
                <a:spcPct val="100000"/>
              </a:lnSpc>
              <a:spcBef>
                <a:spcPts val="0"/>
              </a:spcBef>
              <a:spcAft>
                <a:spcPts val="0"/>
              </a:spcAft>
              <a:buNone/>
            </a:pPr>
            <a:r>
              <a:rPr lang="en" sz="1600" dirty="0">
                <a:highlight>
                  <a:srgbClr val="CFE2F3"/>
                </a:highlight>
              </a:rPr>
              <a:t>(1960s)</a:t>
            </a:r>
            <a:r>
              <a:rPr lang="en" sz="1600" dirty="0"/>
              <a:t>-Military forces in Cuba began overpowering government officials in order to lead the country.</a:t>
            </a:r>
            <a:endParaRPr sz="1600" dirty="0"/>
          </a:p>
          <a:p>
            <a:pPr marL="0" lvl="0" indent="0" rtl="0">
              <a:lnSpc>
                <a:spcPct val="100000"/>
              </a:lnSpc>
              <a:spcBef>
                <a:spcPts val="0"/>
              </a:spcBef>
              <a:spcAft>
                <a:spcPts val="0"/>
              </a:spcAft>
              <a:buNone/>
            </a:pPr>
            <a:r>
              <a:rPr lang="en" sz="1600" dirty="0">
                <a:highlight>
                  <a:srgbClr val="CFE2F3"/>
                </a:highlight>
              </a:rPr>
              <a:t>(1961)</a:t>
            </a:r>
            <a:r>
              <a:rPr lang="en" sz="1600" dirty="0"/>
              <a:t>- US launches an unsuccessful attack on Cuba after learning of nuclear missiles being placed on the coast of Cuba.(issued by John F. Kennedy).</a:t>
            </a:r>
            <a:endParaRPr sz="1600" dirty="0"/>
          </a:p>
          <a:p>
            <a:pPr marL="0" lvl="0" indent="0" rtl="0">
              <a:lnSpc>
                <a:spcPct val="100000"/>
              </a:lnSpc>
              <a:spcBef>
                <a:spcPts val="0"/>
              </a:spcBef>
              <a:spcAft>
                <a:spcPts val="0"/>
              </a:spcAft>
              <a:buClr>
                <a:schemeClr val="dk2"/>
              </a:buClr>
              <a:buSzPts val="1100"/>
              <a:buFont typeface="Arial"/>
              <a:buNone/>
            </a:pP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0" y="0"/>
            <a:ext cx="9227100" cy="51435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700" dirty="0"/>
              <a:t>-Mexico issues a new one-party-system that promotes stability.</a:t>
            </a:r>
            <a:endParaRPr sz="1700" dirty="0"/>
          </a:p>
          <a:p>
            <a:pPr marL="0" lvl="0" indent="0" rtl="0">
              <a:lnSpc>
                <a:spcPct val="100000"/>
              </a:lnSpc>
              <a:spcBef>
                <a:spcPts val="0"/>
              </a:spcBef>
              <a:spcAft>
                <a:spcPts val="0"/>
              </a:spcAft>
              <a:buNone/>
            </a:pPr>
            <a:r>
              <a:rPr lang="en" sz="1700" dirty="0">
                <a:highlight>
                  <a:srgbClr val="CFE2F3"/>
                </a:highlight>
              </a:rPr>
              <a:t>(Summer of 1973)</a:t>
            </a:r>
            <a:r>
              <a:rPr lang="en" sz="1700" dirty="0"/>
              <a:t>-political storm throughout Latin America. Later leads to radical, revolutionary change.</a:t>
            </a:r>
            <a:endParaRPr sz="1700" dirty="0"/>
          </a:p>
          <a:p>
            <a:pPr marL="0" lvl="0" indent="0" rtl="0">
              <a:lnSpc>
                <a:spcPct val="100000"/>
              </a:lnSpc>
              <a:spcBef>
                <a:spcPts val="0"/>
              </a:spcBef>
              <a:spcAft>
                <a:spcPts val="0"/>
              </a:spcAft>
              <a:buNone/>
            </a:pPr>
            <a:r>
              <a:rPr lang="en" sz="1700" dirty="0">
                <a:highlight>
                  <a:srgbClr val="CFE2F3"/>
                </a:highlight>
              </a:rPr>
              <a:t>September 11, 1973</a:t>
            </a:r>
            <a:r>
              <a:rPr lang="en" sz="1700" dirty="0"/>
              <a:t>- government of Chile(Salvador Allende) overthrown.</a:t>
            </a:r>
            <a:endParaRPr sz="1700" dirty="0"/>
          </a:p>
          <a:p>
            <a:pPr marL="0" lvl="0" indent="0" rtl="0">
              <a:lnSpc>
                <a:spcPct val="100000"/>
              </a:lnSpc>
              <a:spcBef>
                <a:spcPts val="0"/>
              </a:spcBef>
              <a:spcAft>
                <a:spcPts val="0"/>
              </a:spcAft>
              <a:buClr>
                <a:schemeClr val="dk2"/>
              </a:buClr>
              <a:buSzPts val="1100"/>
              <a:buFont typeface="Arial"/>
              <a:buNone/>
            </a:pPr>
            <a:r>
              <a:rPr lang="en" sz="1700" dirty="0"/>
              <a:t>-Dirty war- During the destruction of the Chilean Government (3,000 killed or disappeared, 80,000 arrested, 200,000 in exile, knowns as dirty war) </a:t>
            </a:r>
            <a:endParaRPr sz="1700" dirty="0">
              <a:highlight>
                <a:srgbClr val="CFE2F3"/>
              </a:highlight>
            </a:endParaRPr>
          </a:p>
          <a:p>
            <a:pPr marL="0" lvl="0" indent="0" rtl="0">
              <a:lnSpc>
                <a:spcPct val="100000"/>
              </a:lnSpc>
              <a:spcBef>
                <a:spcPts val="0"/>
              </a:spcBef>
              <a:spcAft>
                <a:spcPts val="0"/>
              </a:spcAft>
              <a:buNone/>
            </a:pPr>
            <a:r>
              <a:rPr lang="en" sz="1700" dirty="0">
                <a:highlight>
                  <a:srgbClr val="CFE2F3"/>
                </a:highlight>
              </a:rPr>
              <a:t>1982</a:t>
            </a:r>
            <a:r>
              <a:rPr lang="en" sz="1700" dirty="0"/>
              <a:t>- Argentina goes to war with Britain(Falklands War)-wants growth and nationalism, eventually lead to to confrontation over the falkland islands with Britain. Caused a loss of the military's credibility </a:t>
            </a:r>
            <a:endParaRPr sz="1700" dirty="0"/>
          </a:p>
          <a:p>
            <a:pPr marL="0" lvl="0" indent="0" rtl="0">
              <a:lnSpc>
                <a:spcPct val="100000"/>
              </a:lnSpc>
              <a:spcBef>
                <a:spcPts val="0"/>
              </a:spcBef>
              <a:spcAft>
                <a:spcPts val="0"/>
              </a:spcAft>
              <a:buNone/>
            </a:pPr>
            <a:r>
              <a:rPr lang="en" sz="1700" dirty="0">
                <a:highlight>
                  <a:srgbClr val="CFE2F3"/>
                </a:highlight>
              </a:rPr>
              <a:t>1983</a:t>
            </a:r>
            <a:r>
              <a:rPr lang="en" sz="1700" dirty="0"/>
              <a:t>-elections restored democratic involvement in the government.</a:t>
            </a:r>
            <a:endParaRPr sz="1700" dirty="0"/>
          </a:p>
          <a:p>
            <a:pPr marL="0" lvl="0" indent="0" rtl="0">
              <a:lnSpc>
                <a:spcPct val="100000"/>
              </a:lnSpc>
              <a:spcBef>
                <a:spcPts val="0"/>
              </a:spcBef>
              <a:spcAft>
                <a:spcPts val="0"/>
              </a:spcAft>
              <a:buNone/>
            </a:pPr>
            <a:r>
              <a:rPr lang="en" sz="1700" dirty="0">
                <a:highlight>
                  <a:srgbClr val="CFE2F3"/>
                </a:highlight>
              </a:rPr>
              <a:t>(1985-1989)</a:t>
            </a:r>
            <a:r>
              <a:rPr lang="en" sz="1700" dirty="0"/>
              <a:t>-Brazil returns to democracy and chose 1st popularly elected president </a:t>
            </a:r>
            <a:endParaRPr sz="1700" dirty="0"/>
          </a:p>
          <a:p>
            <a:pPr marL="0" lvl="0" indent="0" rtl="0">
              <a:lnSpc>
                <a:spcPct val="100000"/>
              </a:lnSpc>
              <a:spcBef>
                <a:spcPts val="0"/>
              </a:spcBef>
              <a:spcAft>
                <a:spcPts val="0"/>
              </a:spcAft>
              <a:buNone/>
            </a:pPr>
            <a:r>
              <a:rPr lang="en" sz="1700" dirty="0"/>
              <a:t>-</a:t>
            </a:r>
            <a:r>
              <a:rPr lang="en" sz="1700" dirty="0">
                <a:highlight>
                  <a:srgbClr val="CFE2F3"/>
                </a:highlight>
              </a:rPr>
              <a:t>(1990)</a:t>
            </a:r>
            <a:r>
              <a:rPr lang="en" sz="1700" dirty="0"/>
              <a:t>- democratic ideals enforced in Latin America</a:t>
            </a:r>
            <a:endParaRPr sz="1700" dirty="0"/>
          </a:p>
          <a:p>
            <a:pPr marL="0" lvl="0" indent="0" rtl="0">
              <a:lnSpc>
                <a:spcPct val="100000"/>
              </a:lnSpc>
              <a:spcBef>
                <a:spcPts val="0"/>
              </a:spcBef>
              <a:spcAft>
                <a:spcPts val="0"/>
              </a:spcAft>
              <a:buNone/>
            </a:pPr>
            <a:r>
              <a:rPr lang="en" sz="1700" dirty="0"/>
              <a:t>-</a:t>
            </a:r>
            <a:r>
              <a:rPr lang="en" sz="1700" dirty="0">
                <a:highlight>
                  <a:srgbClr val="CFE2F3"/>
                </a:highlight>
              </a:rPr>
              <a:t>(1990s)</a:t>
            </a:r>
            <a:r>
              <a:rPr lang="en" sz="1700" dirty="0"/>
              <a:t>- North American Free Trade Agreement- lead to a friendship between Mexico and The US. </a:t>
            </a:r>
            <a:endParaRPr sz="1700" dirty="0"/>
          </a:p>
          <a:p>
            <a:pPr marL="0" lvl="0" indent="0" rtl="0">
              <a:lnSpc>
                <a:spcPct val="100000"/>
              </a:lnSpc>
              <a:spcBef>
                <a:spcPts val="0"/>
              </a:spcBef>
              <a:spcAft>
                <a:spcPts val="0"/>
              </a:spcAft>
              <a:buNone/>
            </a:pPr>
            <a:r>
              <a:rPr lang="en" sz="1700" dirty="0">
                <a:highlight>
                  <a:srgbClr val="CFE2F3"/>
                </a:highlight>
              </a:rPr>
              <a:t>(1992)</a:t>
            </a:r>
            <a:r>
              <a:rPr lang="en" sz="1700" dirty="0"/>
              <a:t>- civilian government returns in El Salvador.</a:t>
            </a:r>
            <a:endParaRPr sz="1700" dirty="0"/>
          </a:p>
          <a:p>
            <a:pPr marL="0" lvl="0" indent="0" rtl="0">
              <a:lnSpc>
                <a:spcPct val="100000"/>
              </a:lnSpc>
              <a:spcBef>
                <a:spcPts val="0"/>
              </a:spcBef>
              <a:spcAft>
                <a:spcPts val="0"/>
              </a:spcAft>
              <a:buNone/>
            </a:pPr>
            <a:r>
              <a:rPr lang="en" sz="1700" dirty="0">
                <a:highlight>
                  <a:srgbClr val="CFE2F3"/>
                </a:highlight>
              </a:rPr>
              <a:t>(1996)</a:t>
            </a:r>
            <a:r>
              <a:rPr lang="en" sz="1700" dirty="0"/>
              <a:t>-Civilian Government returned to Guatemala </a:t>
            </a:r>
            <a:endParaRPr sz="1700" dirty="0"/>
          </a:p>
          <a:p>
            <a:pPr marL="0" lvl="0" indent="0" rtl="0">
              <a:lnSpc>
                <a:spcPct val="100000"/>
              </a:lnSpc>
              <a:spcBef>
                <a:spcPts val="0"/>
              </a:spcBef>
              <a:spcAft>
                <a:spcPts val="0"/>
              </a:spcAft>
              <a:buNone/>
            </a:pPr>
            <a:r>
              <a:rPr lang="en" sz="1700" dirty="0"/>
              <a:t>-These events of democratic ideals and a US embargo lead to the Sandinista party being removed from the Nicaraguan elections of 1990</a:t>
            </a:r>
            <a:endParaRPr sz="1700" dirty="0"/>
          </a:p>
          <a:p>
            <a:pPr marL="0" lvl="0" indent="0">
              <a:lnSpc>
                <a:spcPct val="100000"/>
              </a:lnSpc>
              <a:spcBef>
                <a:spcPts val="0"/>
              </a:spcBef>
              <a:spcAft>
                <a:spcPts val="0"/>
              </a:spcAft>
              <a:buNone/>
            </a:pPr>
            <a:r>
              <a:rPr lang="en" sz="1700" dirty="0">
                <a:highlight>
                  <a:srgbClr val="CFE2F3"/>
                </a:highlight>
              </a:rPr>
              <a:t>(2000)</a:t>
            </a:r>
            <a:r>
              <a:rPr lang="en" sz="1700" dirty="0"/>
              <a:t>- PRI ended and eventually replaced with National Action Party by Vincent Fox</a:t>
            </a:r>
            <a:endParaRPr sz="1700" dirty="0"/>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3720</Words>
  <Application>Microsoft Office PowerPoint</Application>
  <PresentationFormat>On-screen Show (16:9)</PresentationFormat>
  <Paragraphs>178</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Montserrat</vt:lpstr>
      <vt:lpstr>Franklin Gothic Medium Cond</vt:lpstr>
      <vt:lpstr>HGSSoeiKakugothicUB</vt:lpstr>
      <vt:lpstr>Oswald</vt:lpstr>
      <vt:lpstr>Arial</vt:lpstr>
      <vt:lpstr>Times New Roman</vt:lpstr>
      <vt:lpstr>Playfair Display</vt:lpstr>
      <vt:lpstr>Pop</vt:lpstr>
      <vt:lpstr>Chapter 32 (Latin America: Revolution and Reaction in the 20th century)</vt:lpstr>
      <vt:lpstr>Social</vt:lpstr>
      <vt:lpstr>Women- Social</vt:lpstr>
      <vt:lpstr>Women- Social </vt:lpstr>
      <vt:lpstr>Political (1930-2000)</vt:lpstr>
      <vt:lpstr>Political leaders of Latin America (1930-2000)</vt:lpstr>
      <vt:lpstr>Political Leaders of Latin America (1930-2000)</vt:lpstr>
      <vt:lpstr>Political key events/definitions(1930-2000) </vt:lpstr>
      <vt:lpstr>PowerPoint Presentation</vt:lpstr>
      <vt:lpstr>Interaction</vt:lpstr>
      <vt:lpstr>Interaction</vt:lpstr>
      <vt:lpstr>Interaction</vt:lpstr>
      <vt:lpstr>Culture </vt:lpstr>
      <vt:lpstr>Culture </vt:lpstr>
      <vt:lpstr>Economic</vt:lpstr>
      <vt:lpstr>Economic</vt:lpstr>
      <vt:lpstr>Art</vt:lpstr>
      <vt:lpstr>Marilyn Diptych. Andy Warhol. 1962 C.E. Oil, acrylic, and silkscreen enamel on canvas </vt:lpstr>
      <vt:lpstr>Marilyn Diptych. Andy Warhol. 1962 C.E. Oil, acrylic, and silkscreen enamel on canvas   </vt:lpstr>
      <vt:lpstr>The Bay. Helen Frankenthaler. 1963 C.E. Acrylics on canvas.</vt:lpstr>
      <vt:lpstr>The Bay. Helen Frankenthaler. 1963 C.E. Acrylics on canvas</vt:lpstr>
      <vt:lpstr>Lipstick (Ascending) on Caterpillar Tracks. Claes Oldenburg. 1969-1974 CE. Cor-Ten steel, aluminum, and cast resin: painted with polyurethane enamel. </vt:lpstr>
      <vt:lpstr>Lipstick (Ascending) on Caterpillar Tracks. Claes Oldenburg. 1969-1974 CE. Cor-Ten steel, aluminum, and cast resin: painted with polyurethane enamel.</vt:lpstr>
      <vt:lpstr>Lipstick (Ascending) on Caterpillar Tracks. Claes Oldenburg. 1969-1974 CE. Cor-Ten steel, aluminum, and cast resin: painted with polyurethane enamel.</vt:lpstr>
      <vt:lpstr>Trade (Gifts for Trading Land with White People). Jaune Quick-to-See Smith. 1992 Ce. Oil on paint, and mixed media, collage, objects, canvas.</vt:lpstr>
      <vt:lpstr>Trade (Gifts for Trading Land with White People). Jaune Quick-to-See Smith. 1992 Ce. Oil on paint, and mixed media, collage, objects, canvas.</vt:lpstr>
      <vt:lpstr>Trade (Gifts for Trading Land with White People). Jaune Quick-to-See Smith. 1992 Ce. Oil on paint, and mixed media, collage, objects, canvas.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32 (Latin America: Revolution and Reaction in the 20th century)</dc:title>
  <dc:creator>Grace Gardner</dc:creator>
  <cp:lastModifiedBy>Stephanie Tatum</cp:lastModifiedBy>
  <cp:revision>3</cp:revision>
  <dcterms:modified xsi:type="dcterms:W3CDTF">2018-05-01T19:18:26Z</dcterms:modified>
</cp:coreProperties>
</file>